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Thin"/>
      <p:regular r:id="rId23"/>
      <p:bold r:id="rId24"/>
      <p:italic r:id="rId25"/>
      <p:boldItalic r:id="rId26"/>
    </p:embeddedFont>
    <p:embeddedFont>
      <p:font typeface="Roboto"/>
      <p:regular r:id="rId27"/>
      <p:bold r:id="rId28"/>
      <p:italic r:id="rId29"/>
      <p:boldItalic r:id="rId30"/>
    </p:embeddedFont>
    <p:embeddedFont>
      <p:font typeface="Helvetica Neue"/>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Thin-bold.fntdata"/><Relationship Id="rId23" Type="http://schemas.openxmlformats.org/officeDocument/2006/relationships/font" Target="fonts/RobotoThin-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Thin-boldItalic.fntdata"/><Relationship Id="rId25" Type="http://schemas.openxmlformats.org/officeDocument/2006/relationships/font" Target="fonts/RobotoThin-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HelveticaNeue-italic.fntdata"/><Relationship Id="rId10" Type="http://schemas.openxmlformats.org/officeDocument/2006/relationships/slide" Target="slides/slide5.xml"/><Relationship Id="rId32" Type="http://schemas.openxmlformats.org/officeDocument/2006/relationships/font" Target="fonts/HelveticaNeue-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HelveticaNeue-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76fc932f49_0_14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76fc932f49_0_1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76fc932f49_0_15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76fc932f49_0_1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76fc932f49_0_15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76fc932f49_0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76fc932f49_0_15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76fc932f49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6fc932f49_0_14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76fc932f49_0_1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76fc932f49_0_15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76fc932f49_0_1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76fc932f49_0_14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76fc932f49_0_1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76fc932f49_0_14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76fc932f49_0_1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76fc932f49_0_14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76fc932f49_0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1"/>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74" name="Google Shape;74;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75" name="Shape 75"/>
        <p:cNvGrpSpPr/>
        <p:nvPr/>
      </p:nvGrpSpPr>
      <p:grpSpPr>
        <a:xfrm>
          <a:off x="0" y="0"/>
          <a:ext cx="0" cy="0"/>
          <a:chOff x="0" y="0"/>
          <a:chExt cx="0" cy="0"/>
        </a:xfrm>
      </p:grpSpPr>
      <p:sp>
        <p:nvSpPr>
          <p:cNvPr id="76" name="Google Shape;76;p12"/>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77" name="Google Shape;77;p12"/>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78" name="Google Shape;78;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79" name="Shape 79"/>
        <p:cNvGrpSpPr/>
        <p:nvPr/>
      </p:nvGrpSpPr>
      <p:grpSpPr>
        <a:xfrm>
          <a:off x="0" y="0"/>
          <a:ext cx="0" cy="0"/>
          <a:chOff x="0" y="0"/>
          <a:chExt cx="0" cy="0"/>
        </a:xfrm>
      </p:grpSpPr>
      <p:sp>
        <p:nvSpPr>
          <p:cNvPr id="80" name="Google Shape;80;p1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idx="12" type="sldNum"/>
          </p:nvPr>
        </p:nvSpPr>
        <p:spPr>
          <a:xfrm>
            <a:off x="8135500" y="4338709"/>
            <a:ext cx="521700" cy="3615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nvSpPr>
        <p:spPr>
          <a:xfrm>
            <a:off x="622504" y="230900"/>
            <a:ext cx="4866300" cy="505500"/>
          </a:xfrm>
          <a:prstGeom prst="rect">
            <a:avLst/>
          </a:prstGeom>
          <a:noFill/>
          <a:ln>
            <a:noFill/>
          </a:ln>
        </p:spPr>
        <p:txBody>
          <a:bodyPr anchorCtr="0" anchor="t" bIns="45700" lIns="91425" spcFirstLastPara="1" rIns="0" wrap="square" tIns="45700">
            <a:normAutofit lnSpcReduction="20000"/>
          </a:bodyPr>
          <a:lstStyle/>
          <a:p>
            <a:pPr indent="0" lvl="0" marL="0" rtl="0" algn="l">
              <a:lnSpc>
                <a:spcPct val="90000"/>
              </a:lnSpc>
              <a:spcBef>
                <a:spcPts val="0"/>
              </a:spcBef>
              <a:spcAft>
                <a:spcPts val="0"/>
              </a:spcAft>
              <a:buNone/>
            </a:pPr>
            <a:r>
              <a:rPr b="1" lang="en" sz="3600">
                <a:solidFill>
                  <a:schemeClr val="lt1"/>
                </a:solidFill>
                <a:latin typeface="Helvetica Neue"/>
                <a:ea typeface="Helvetica Neue"/>
                <a:cs typeface="Helvetica Neue"/>
                <a:sym typeface="Helvetica Neue"/>
              </a:rPr>
              <a:t>Table Of Content :</a:t>
            </a:r>
            <a:endParaRPr b="1" sz="3600">
              <a:solidFill>
                <a:schemeClr val="lt1"/>
              </a:solidFill>
              <a:latin typeface="Helvetica Neue"/>
              <a:ea typeface="Helvetica Neue"/>
              <a:cs typeface="Helvetica Neue"/>
              <a:sym typeface="Helvetica Neue"/>
            </a:endParaRPr>
          </a:p>
        </p:txBody>
      </p:sp>
      <p:grpSp>
        <p:nvGrpSpPr>
          <p:cNvPr id="18" name="Google Shape;18;p3"/>
          <p:cNvGrpSpPr/>
          <p:nvPr/>
        </p:nvGrpSpPr>
        <p:grpSpPr>
          <a:xfrm>
            <a:off x="596651" y="1191281"/>
            <a:ext cx="1152288" cy="1132247"/>
            <a:chOff x="717972" y="2047076"/>
            <a:chExt cx="1656300" cy="1656300"/>
          </a:xfrm>
        </p:grpSpPr>
        <p:sp>
          <p:nvSpPr>
            <p:cNvPr id="19" name="Google Shape;19;p3"/>
            <p:cNvSpPr/>
            <p:nvPr/>
          </p:nvSpPr>
          <p:spPr>
            <a:xfrm>
              <a:off x="717972" y="2047076"/>
              <a:ext cx="1656300" cy="1656300"/>
            </a:xfrm>
            <a:prstGeom prst="ellipse">
              <a:avLst/>
            </a:prstGeom>
            <a:solidFill>
              <a:srgbClr val="06395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3"/>
            <p:cNvSpPr/>
            <p:nvPr/>
          </p:nvSpPr>
          <p:spPr>
            <a:xfrm>
              <a:off x="821880" y="2150983"/>
              <a:ext cx="1448442" cy="1448442"/>
            </a:xfrm>
            <a:custGeom>
              <a:rect b="b" l="l" r="r" t="t"/>
              <a:pathLst>
                <a:path extrusionOk="0" h="21600" w="21600">
                  <a:moveTo>
                    <a:pt x="10800" y="0"/>
                  </a:moveTo>
                  <a:cubicBezTo>
                    <a:pt x="4837" y="0"/>
                    <a:pt x="0" y="4837"/>
                    <a:pt x="0" y="10800"/>
                  </a:cubicBezTo>
                  <a:cubicBezTo>
                    <a:pt x="0" y="15496"/>
                    <a:pt x="3029" y="19510"/>
                    <a:pt x="7231" y="20990"/>
                  </a:cubicBezTo>
                  <a:cubicBezTo>
                    <a:pt x="7513" y="21083"/>
                    <a:pt x="7818" y="21177"/>
                    <a:pt x="8123" y="21271"/>
                  </a:cubicBezTo>
                  <a:cubicBezTo>
                    <a:pt x="8992" y="21483"/>
                    <a:pt x="9884" y="21600"/>
                    <a:pt x="10800" y="21600"/>
                  </a:cubicBezTo>
                  <a:cubicBezTo>
                    <a:pt x="16763" y="21600"/>
                    <a:pt x="21600" y="16763"/>
                    <a:pt x="21600" y="10800"/>
                  </a:cubicBezTo>
                  <a:cubicBezTo>
                    <a:pt x="21600" y="4837"/>
                    <a:pt x="16763" y="0"/>
                    <a:pt x="10800" y="0"/>
                  </a:cubicBezTo>
                  <a:close/>
                  <a:moveTo>
                    <a:pt x="10800" y="20637"/>
                  </a:moveTo>
                  <a:cubicBezTo>
                    <a:pt x="9955" y="20637"/>
                    <a:pt x="9133" y="20520"/>
                    <a:pt x="8358" y="20332"/>
                  </a:cubicBezTo>
                  <a:lnTo>
                    <a:pt x="8358" y="7677"/>
                  </a:lnTo>
                  <a:lnTo>
                    <a:pt x="7490" y="7677"/>
                  </a:lnTo>
                  <a:lnTo>
                    <a:pt x="4156" y="9227"/>
                  </a:lnTo>
                  <a:lnTo>
                    <a:pt x="4414" y="10190"/>
                  </a:lnTo>
                  <a:lnTo>
                    <a:pt x="7231" y="8969"/>
                  </a:lnTo>
                  <a:lnTo>
                    <a:pt x="7231" y="19980"/>
                  </a:lnTo>
                  <a:cubicBezTo>
                    <a:pt x="3545" y="18548"/>
                    <a:pt x="939" y="14979"/>
                    <a:pt x="939" y="10800"/>
                  </a:cubicBezTo>
                  <a:cubicBezTo>
                    <a:pt x="939" y="5353"/>
                    <a:pt x="5353" y="939"/>
                    <a:pt x="10800" y="939"/>
                  </a:cubicBezTo>
                  <a:cubicBezTo>
                    <a:pt x="16247" y="939"/>
                    <a:pt x="20661" y="5353"/>
                    <a:pt x="20661" y="10800"/>
                  </a:cubicBezTo>
                  <a:cubicBezTo>
                    <a:pt x="20661" y="16247"/>
                    <a:pt x="16247" y="20637"/>
                    <a:pt x="10800" y="20637"/>
                  </a:cubicBezTo>
                  <a:close/>
                </a:path>
              </a:pathLst>
            </a:custGeom>
            <a:solidFill>
              <a:srgbClr val="FFCC4C"/>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 name="Google Shape;21;p3"/>
          <p:cNvSpPr txBox="1"/>
          <p:nvPr/>
        </p:nvSpPr>
        <p:spPr>
          <a:xfrm>
            <a:off x="1879977" y="1433350"/>
            <a:ext cx="1644600" cy="461700"/>
          </a:xfrm>
          <a:prstGeom prst="rect">
            <a:avLst/>
          </a:prstGeom>
          <a:noFill/>
          <a:ln>
            <a:noFill/>
          </a:ln>
        </p:spPr>
        <p:txBody>
          <a:bodyPr anchorCtr="0" anchor="b" bIns="45700" lIns="0" spcFirstLastPara="1" rIns="0" wrap="square" tIns="45700">
            <a:spAutoFit/>
          </a:bodyPr>
          <a:lstStyle/>
          <a:p>
            <a:pPr indent="0" lvl="0" marL="0" marR="0" rtl="0" algn="l">
              <a:spcBef>
                <a:spcPts val="0"/>
              </a:spcBef>
              <a:spcAft>
                <a:spcPts val="0"/>
              </a:spcAft>
              <a:buNone/>
            </a:pPr>
            <a:r>
              <a:rPr b="1" lang="en" sz="2400">
                <a:latin typeface="Calibri"/>
                <a:ea typeface="Calibri"/>
                <a:cs typeface="Calibri"/>
                <a:sym typeface="Calibri"/>
              </a:rPr>
              <a:t>Introduction</a:t>
            </a:r>
            <a:endParaRPr/>
          </a:p>
        </p:txBody>
      </p:sp>
      <p:grpSp>
        <p:nvGrpSpPr>
          <p:cNvPr id="22" name="Google Shape;22;p3"/>
          <p:cNvGrpSpPr/>
          <p:nvPr/>
        </p:nvGrpSpPr>
        <p:grpSpPr>
          <a:xfrm>
            <a:off x="4098861" y="1098077"/>
            <a:ext cx="1092827" cy="1132247"/>
            <a:chOff x="4339009" y="2047076"/>
            <a:chExt cx="1656300" cy="1656300"/>
          </a:xfrm>
        </p:grpSpPr>
        <p:sp>
          <p:nvSpPr>
            <p:cNvPr id="23" name="Google Shape;23;p3"/>
            <p:cNvSpPr/>
            <p:nvPr/>
          </p:nvSpPr>
          <p:spPr>
            <a:xfrm>
              <a:off x="4339009" y="2047076"/>
              <a:ext cx="1656300" cy="1656300"/>
            </a:xfrm>
            <a:prstGeom prst="ellipse">
              <a:avLst/>
            </a:prstGeom>
            <a:solidFill>
              <a:srgbClr val="06395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3"/>
            <p:cNvSpPr/>
            <p:nvPr/>
          </p:nvSpPr>
          <p:spPr>
            <a:xfrm>
              <a:off x="4442916" y="2150983"/>
              <a:ext cx="1448442" cy="1448442"/>
            </a:xfrm>
            <a:custGeom>
              <a:rect b="b" l="l" r="r" t="t"/>
              <a:pathLst>
                <a:path extrusionOk="0" h="21600" w="21600">
                  <a:moveTo>
                    <a:pt x="10800" y="0"/>
                  </a:moveTo>
                  <a:cubicBezTo>
                    <a:pt x="4837" y="0"/>
                    <a:pt x="0" y="4837"/>
                    <a:pt x="0" y="10800"/>
                  </a:cubicBezTo>
                  <a:cubicBezTo>
                    <a:pt x="0" y="16763"/>
                    <a:pt x="4837" y="21600"/>
                    <a:pt x="10800" y="21600"/>
                  </a:cubicBezTo>
                  <a:cubicBezTo>
                    <a:pt x="11575" y="21600"/>
                    <a:pt x="12350" y="21506"/>
                    <a:pt x="13077" y="21365"/>
                  </a:cubicBezTo>
                  <a:cubicBezTo>
                    <a:pt x="14697" y="21013"/>
                    <a:pt x="16177" y="20309"/>
                    <a:pt x="17444" y="19299"/>
                  </a:cubicBezTo>
                  <a:cubicBezTo>
                    <a:pt x="19957" y="17327"/>
                    <a:pt x="21600" y="14251"/>
                    <a:pt x="21600" y="10800"/>
                  </a:cubicBezTo>
                  <a:cubicBezTo>
                    <a:pt x="21600" y="4837"/>
                    <a:pt x="16763" y="0"/>
                    <a:pt x="10800" y="0"/>
                  </a:cubicBezTo>
                  <a:close/>
                  <a:moveTo>
                    <a:pt x="17843" y="17679"/>
                  </a:moveTo>
                  <a:cubicBezTo>
                    <a:pt x="17843" y="17632"/>
                    <a:pt x="17843" y="17585"/>
                    <a:pt x="17843" y="17538"/>
                  </a:cubicBezTo>
                  <a:cubicBezTo>
                    <a:pt x="17843" y="16717"/>
                    <a:pt x="17585" y="16012"/>
                    <a:pt x="17069" y="15449"/>
                  </a:cubicBezTo>
                  <a:cubicBezTo>
                    <a:pt x="16552" y="14862"/>
                    <a:pt x="15918" y="14463"/>
                    <a:pt x="15120" y="14251"/>
                  </a:cubicBezTo>
                  <a:cubicBezTo>
                    <a:pt x="15754" y="14017"/>
                    <a:pt x="16270" y="13641"/>
                    <a:pt x="16717" y="13077"/>
                  </a:cubicBezTo>
                  <a:cubicBezTo>
                    <a:pt x="17139" y="12537"/>
                    <a:pt x="17350" y="11833"/>
                    <a:pt x="17350" y="10988"/>
                  </a:cubicBezTo>
                  <a:cubicBezTo>
                    <a:pt x="17350" y="10471"/>
                    <a:pt x="17257" y="10002"/>
                    <a:pt x="17069" y="9579"/>
                  </a:cubicBezTo>
                  <a:cubicBezTo>
                    <a:pt x="16881" y="9157"/>
                    <a:pt x="16599" y="8781"/>
                    <a:pt x="16247" y="8476"/>
                  </a:cubicBezTo>
                  <a:cubicBezTo>
                    <a:pt x="15895" y="8170"/>
                    <a:pt x="15472" y="7912"/>
                    <a:pt x="15003" y="7724"/>
                  </a:cubicBezTo>
                  <a:cubicBezTo>
                    <a:pt x="14510" y="7537"/>
                    <a:pt x="13970" y="7466"/>
                    <a:pt x="13383" y="7466"/>
                  </a:cubicBezTo>
                  <a:cubicBezTo>
                    <a:pt x="12796" y="7466"/>
                    <a:pt x="12209" y="7537"/>
                    <a:pt x="11645" y="7677"/>
                  </a:cubicBezTo>
                  <a:cubicBezTo>
                    <a:pt x="11082" y="7818"/>
                    <a:pt x="10518" y="8077"/>
                    <a:pt x="9978" y="8429"/>
                  </a:cubicBezTo>
                  <a:lnTo>
                    <a:pt x="10354" y="9274"/>
                  </a:lnTo>
                  <a:cubicBezTo>
                    <a:pt x="10917" y="8945"/>
                    <a:pt x="11434" y="8710"/>
                    <a:pt x="11880" y="8570"/>
                  </a:cubicBezTo>
                  <a:cubicBezTo>
                    <a:pt x="12326" y="8452"/>
                    <a:pt x="12796" y="8382"/>
                    <a:pt x="13312" y="8382"/>
                  </a:cubicBezTo>
                  <a:cubicBezTo>
                    <a:pt x="14228" y="8382"/>
                    <a:pt x="14932" y="8640"/>
                    <a:pt x="15449" y="9133"/>
                  </a:cubicBezTo>
                  <a:cubicBezTo>
                    <a:pt x="15965" y="9626"/>
                    <a:pt x="16223" y="10260"/>
                    <a:pt x="16223" y="11058"/>
                  </a:cubicBezTo>
                  <a:cubicBezTo>
                    <a:pt x="16223" y="11528"/>
                    <a:pt x="16130" y="11927"/>
                    <a:pt x="15942" y="12279"/>
                  </a:cubicBezTo>
                  <a:cubicBezTo>
                    <a:pt x="15754" y="12631"/>
                    <a:pt x="15496" y="12913"/>
                    <a:pt x="15167" y="13171"/>
                  </a:cubicBezTo>
                  <a:cubicBezTo>
                    <a:pt x="14838" y="13430"/>
                    <a:pt x="14463" y="13594"/>
                    <a:pt x="14040" y="13735"/>
                  </a:cubicBezTo>
                  <a:cubicBezTo>
                    <a:pt x="13617" y="13852"/>
                    <a:pt x="13171" y="13923"/>
                    <a:pt x="12678" y="13923"/>
                  </a:cubicBezTo>
                  <a:lnTo>
                    <a:pt x="11410" y="13923"/>
                  </a:lnTo>
                  <a:lnTo>
                    <a:pt x="11410" y="14838"/>
                  </a:lnTo>
                  <a:lnTo>
                    <a:pt x="13101" y="14838"/>
                  </a:lnTo>
                  <a:cubicBezTo>
                    <a:pt x="14134" y="14838"/>
                    <a:pt x="14979" y="15073"/>
                    <a:pt x="15637" y="15566"/>
                  </a:cubicBezTo>
                  <a:cubicBezTo>
                    <a:pt x="16294" y="16036"/>
                    <a:pt x="16623" y="16717"/>
                    <a:pt x="16623" y="17562"/>
                  </a:cubicBezTo>
                  <a:cubicBezTo>
                    <a:pt x="16623" y="18055"/>
                    <a:pt x="16529" y="18571"/>
                    <a:pt x="16200" y="18947"/>
                  </a:cubicBezTo>
                  <a:cubicBezTo>
                    <a:pt x="15848" y="19323"/>
                    <a:pt x="15308" y="19557"/>
                    <a:pt x="14862" y="19769"/>
                  </a:cubicBezTo>
                  <a:cubicBezTo>
                    <a:pt x="14369" y="19980"/>
                    <a:pt x="13876" y="20168"/>
                    <a:pt x="13359" y="20309"/>
                  </a:cubicBezTo>
                  <a:cubicBezTo>
                    <a:pt x="13242" y="20332"/>
                    <a:pt x="13101" y="20379"/>
                    <a:pt x="12983" y="20403"/>
                  </a:cubicBezTo>
                  <a:cubicBezTo>
                    <a:pt x="12256" y="20567"/>
                    <a:pt x="11528" y="20661"/>
                    <a:pt x="10753" y="20661"/>
                  </a:cubicBezTo>
                  <a:cubicBezTo>
                    <a:pt x="10401" y="20661"/>
                    <a:pt x="10049" y="20637"/>
                    <a:pt x="9720" y="20614"/>
                  </a:cubicBezTo>
                  <a:cubicBezTo>
                    <a:pt x="4766" y="20097"/>
                    <a:pt x="892" y="15895"/>
                    <a:pt x="892" y="10800"/>
                  </a:cubicBezTo>
                  <a:cubicBezTo>
                    <a:pt x="892" y="5353"/>
                    <a:pt x="5306" y="939"/>
                    <a:pt x="10753" y="939"/>
                  </a:cubicBezTo>
                  <a:cubicBezTo>
                    <a:pt x="16200" y="939"/>
                    <a:pt x="20614" y="5353"/>
                    <a:pt x="20614" y="10800"/>
                  </a:cubicBezTo>
                  <a:cubicBezTo>
                    <a:pt x="20661" y="13477"/>
                    <a:pt x="19581" y="15895"/>
                    <a:pt x="17843" y="17679"/>
                  </a:cubicBezTo>
                  <a:close/>
                </a:path>
              </a:pathLst>
            </a:custGeom>
            <a:solidFill>
              <a:srgbClr val="EB746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 name="Google Shape;25;p3"/>
          <p:cNvSpPr txBox="1"/>
          <p:nvPr/>
        </p:nvSpPr>
        <p:spPr>
          <a:xfrm>
            <a:off x="5488807" y="1130350"/>
            <a:ext cx="2880300" cy="831000"/>
          </a:xfrm>
          <a:prstGeom prst="rect">
            <a:avLst/>
          </a:prstGeom>
          <a:noFill/>
          <a:ln>
            <a:noFill/>
          </a:ln>
        </p:spPr>
        <p:txBody>
          <a:bodyPr anchorCtr="0" anchor="b" bIns="45700" lIns="0" spcFirstLastPara="1" rIns="0" wrap="square" tIns="45700">
            <a:spAutoFit/>
          </a:bodyPr>
          <a:lstStyle/>
          <a:p>
            <a:pPr indent="0" lvl="0" marL="0" marR="0" rtl="0" algn="l">
              <a:spcBef>
                <a:spcPts val="0"/>
              </a:spcBef>
              <a:spcAft>
                <a:spcPts val="0"/>
              </a:spcAft>
              <a:buNone/>
            </a:pPr>
            <a:r>
              <a:rPr b="1" lang="en" sz="2400">
                <a:latin typeface="Calibri"/>
                <a:ea typeface="Calibri"/>
                <a:cs typeface="Calibri"/>
                <a:sym typeface="Calibri"/>
              </a:rPr>
              <a:t>Drive Through Each Objective</a:t>
            </a:r>
            <a:endParaRPr/>
          </a:p>
        </p:txBody>
      </p:sp>
      <p:grpSp>
        <p:nvGrpSpPr>
          <p:cNvPr id="26" name="Google Shape;26;p3"/>
          <p:cNvGrpSpPr/>
          <p:nvPr/>
        </p:nvGrpSpPr>
        <p:grpSpPr>
          <a:xfrm>
            <a:off x="598352" y="2964813"/>
            <a:ext cx="1152288" cy="1132247"/>
            <a:chOff x="2544234" y="2047076"/>
            <a:chExt cx="1656300" cy="1656300"/>
          </a:xfrm>
        </p:grpSpPr>
        <p:sp>
          <p:nvSpPr>
            <p:cNvPr id="27" name="Google Shape;27;p3"/>
            <p:cNvSpPr/>
            <p:nvPr/>
          </p:nvSpPr>
          <p:spPr>
            <a:xfrm>
              <a:off x="2544234" y="2047076"/>
              <a:ext cx="1656300" cy="1656300"/>
            </a:xfrm>
            <a:prstGeom prst="ellipse">
              <a:avLst/>
            </a:prstGeom>
            <a:solidFill>
              <a:srgbClr val="06395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3"/>
            <p:cNvSpPr/>
            <p:nvPr/>
          </p:nvSpPr>
          <p:spPr>
            <a:xfrm>
              <a:off x="2648141" y="2150983"/>
              <a:ext cx="1448442" cy="1448442"/>
            </a:xfrm>
            <a:custGeom>
              <a:rect b="b" l="l" r="r" t="t"/>
              <a:pathLst>
                <a:path extrusionOk="0" h="21600" w="21600">
                  <a:moveTo>
                    <a:pt x="10800" y="0"/>
                  </a:moveTo>
                  <a:cubicBezTo>
                    <a:pt x="9368" y="0"/>
                    <a:pt x="8006" y="282"/>
                    <a:pt x="6738" y="798"/>
                  </a:cubicBezTo>
                  <a:cubicBezTo>
                    <a:pt x="5823" y="1174"/>
                    <a:pt x="5001" y="1643"/>
                    <a:pt x="4226" y="2230"/>
                  </a:cubicBezTo>
                  <a:cubicBezTo>
                    <a:pt x="1643" y="4203"/>
                    <a:pt x="0" y="7302"/>
                    <a:pt x="0" y="10800"/>
                  </a:cubicBezTo>
                  <a:cubicBezTo>
                    <a:pt x="0" y="16763"/>
                    <a:pt x="4837" y="21600"/>
                    <a:pt x="10800" y="21600"/>
                  </a:cubicBezTo>
                  <a:cubicBezTo>
                    <a:pt x="16763" y="21600"/>
                    <a:pt x="21600" y="16763"/>
                    <a:pt x="21600" y="10800"/>
                  </a:cubicBezTo>
                  <a:cubicBezTo>
                    <a:pt x="21600" y="4837"/>
                    <a:pt x="16740" y="0"/>
                    <a:pt x="10800" y="0"/>
                  </a:cubicBezTo>
                  <a:close/>
                  <a:moveTo>
                    <a:pt x="10025" y="20614"/>
                  </a:moveTo>
                  <a:cubicBezTo>
                    <a:pt x="5259" y="20262"/>
                    <a:pt x="1409" y="16458"/>
                    <a:pt x="963" y="11716"/>
                  </a:cubicBezTo>
                  <a:cubicBezTo>
                    <a:pt x="563" y="7443"/>
                    <a:pt x="2911" y="3663"/>
                    <a:pt x="6457" y="1925"/>
                  </a:cubicBezTo>
                  <a:cubicBezTo>
                    <a:pt x="6856" y="1737"/>
                    <a:pt x="7302" y="1620"/>
                    <a:pt x="7748" y="1620"/>
                  </a:cubicBezTo>
                  <a:cubicBezTo>
                    <a:pt x="7748" y="1620"/>
                    <a:pt x="7748" y="1620"/>
                    <a:pt x="7748" y="1620"/>
                  </a:cubicBezTo>
                  <a:cubicBezTo>
                    <a:pt x="8663" y="1620"/>
                    <a:pt x="9368" y="1878"/>
                    <a:pt x="9837" y="2418"/>
                  </a:cubicBezTo>
                  <a:cubicBezTo>
                    <a:pt x="10307" y="2958"/>
                    <a:pt x="10542" y="3686"/>
                    <a:pt x="10542" y="4602"/>
                  </a:cubicBezTo>
                  <a:cubicBezTo>
                    <a:pt x="10542" y="5118"/>
                    <a:pt x="10448" y="5611"/>
                    <a:pt x="10260" y="6128"/>
                  </a:cubicBezTo>
                  <a:cubicBezTo>
                    <a:pt x="10072" y="6644"/>
                    <a:pt x="9790" y="7184"/>
                    <a:pt x="9391" y="7771"/>
                  </a:cubicBezTo>
                  <a:cubicBezTo>
                    <a:pt x="9016" y="8358"/>
                    <a:pt x="8499" y="8969"/>
                    <a:pt x="7889" y="9626"/>
                  </a:cubicBezTo>
                  <a:cubicBezTo>
                    <a:pt x="7278" y="10283"/>
                    <a:pt x="6550" y="11035"/>
                    <a:pt x="5729" y="11857"/>
                  </a:cubicBezTo>
                  <a:lnTo>
                    <a:pt x="3897" y="13641"/>
                  </a:lnTo>
                  <a:lnTo>
                    <a:pt x="4085" y="14416"/>
                  </a:lnTo>
                  <a:lnTo>
                    <a:pt x="12279" y="14416"/>
                  </a:lnTo>
                  <a:lnTo>
                    <a:pt x="12279" y="13477"/>
                  </a:lnTo>
                  <a:lnTo>
                    <a:pt x="5517" y="13477"/>
                  </a:lnTo>
                  <a:lnTo>
                    <a:pt x="7419" y="11645"/>
                  </a:lnTo>
                  <a:cubicBezTo>
                    <a:pt x="8170" y="10917"/>
                    <a:pt x="8828" y="10237"/>
                    <a:pt x="9368" y="9603"/>
                  </a:cubicBezTo>
                  <a:cubicBezTo>
                    <a:pt x="9908" y="8969"/>
                    <a:pt x="10354" y="8358"/>
                    <a:pt x="10706" y="7795"/>
                  </a:cubicBezTo>
                  <a:cubicBezTo>
                    <a:pt x="11058" y="7231"/>
                    <a:pt x="11317" y="6668"/>
                    <a:pt x="11481" y="6151"/>
                  </a:cubicBezTo>
                  <a:cubicBezTo>
                    <a:pt x="11645" y="5635"/>
                    <a:pt x="11739" y="5095"/>
                    <a:pt x="11739" y="4578"/>
                  </a:cubicBezTo>
                  <a:cubicBezTo>
                    <a:pt x="11739" y="4015"/>
                    <a:pt x="11645" y="3498"/>
                    <a:pt x="11481" y="3029"/>
                  </a:cubicBezTo>
                  <a:cubicBezTo>
                    <a:pt x="11317" y="2559"/>
                    <a:pt x="11058" y="2137"/>
                    <a:pt x="10730" y="1808"/>
                  </a:cubicBezTo>
                  <a:cubicBezTo>
                    <a:pt x="10401" y="1479"/>
                    <a:pt x="10002" y="1221"/>
                    <a:pt x="9532" y="1033"/>
                  </a:cubicBezTo>
                  <a:cubicBezTo>
                    <a:pt x="9931" y="986"/>
                    <a:pt x="10354" y="963"/>
                    <a:pt x="10753" y="963"/>
                  </a:cubicBezTo>
                  <a:cubicBezTo>
                    <a:pt x="16200" y="963"/>
                    <a:pt x="20614" y="5377"/>
                    <a:pt x="20614" y="10823"/>
                  </a:cubicBezTo>
                  <a:cubicBezTo>
                    <a:pt x="20661" y="16482"/>
                    <a:pt x="15801" y="21060"/>
                    <a:pt x="10025" y="20614"/>
                  </a:cubicBezTo>
                  <a:close/>
                </a:path>
              </a:pathLst>
            </a:custGeom>
            <a:solidFill>
              <a:srgbClr val="F7931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 name="Google Shape;29;p3"/>
          <p:cNvSpPr txBox="1"/>
          <p:nvPr/>
        </p:nvSpPr>
        <p:spPr>
          <a:xfrm>
            <a:off x="1879971" y="3300080"/>
            <a:ext cx="1292400" cy="461700"/>
          </a:xfrm>
          <a:prstGeom prst="rect">
            <a:avLst/>
          </a:prstGeom>
          <a:noFill/>
          <a:ln>
            <a:noFill/>
          </a:ln>
        </p:spPr>
        <p:txBody>
          <a:bodyPr anchorCtr="0" anchor="b" bIns="45700" lIns="0" spcFirstLastPara="1" rIns="0" wrap="square" tIns="45700">
            <a:spAutoFit/>
          </a:bodyPr>
          <a:lstStyle/>
          <a:p>
            <a:pPr indent="0" lvl="0" marL="0" marR="0" rtl="0" algn="l">
              <a:spcBef>
                <a:spcPts val="0"/>
              </a:spcBef>
              <a:spcAft>
                <a:spcPts val="0"/>
              </a:spcAft>
              <a:buNone/>
            </a:pPr>
            <a:r>
              <a:rPr b="1" lang="en" sz="2400">
                <a:latin typeface="Calibri"/>
                <a:ea typeface="Calibri"/>
                <a:cs typeface="Calibri"/>
                <a:sym typeface="Calibri"/>
              </a:rPr>
              <a:t>Overview</a:t>
            </a:r>
            <a:endParaRPr/>
          </a:p>
        </p:txBody>
      </p:sp>
      <p:grpSp>
        <p:nvGrpSpPr>
          <p:cNvPr id="30" name="Google Shape;30;p3"/>
          <p:cNvGrpSpPr/>
          <p:nvPr/>
        </p:nvGrpSpPr>
        <p:grpSpPr>
          <a:xfrm>
            <a:off x="4222089" y="2888652"/>
            <a:ext cx="1092827" cy="1132247"/>
            <a:chOff x="6149528" y="2047076"/>
            <a:chExt cx="1656300" cy="1656300"/>
          </a:xfrm>
        </p:grpSpPr>
        <p:sp>
          <p:nvSpPr>
            <p:cNvPr id="31" name="Google Shape;31;p3"/>
            <p:cNvSpPr/>
            <p:nvPr/>
          </p:nvSpPr>
          <p:spPr>
            <a:xfrm>
              <a:off x="6149528" y="2047076"/>
              <a:ext cx="1656300" cy="1656300"/>
            </a:xfrm>
            <a:prstGeom prst="ellipse">
              <a:avLst/>
            </a:prstGeom>
            <a:solidFill>
              <a:srgbClr val="06395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3"/>
            <p:cNvSpPr/>
            <p:nvPr/>
          </p:nvSpPr>
          <p:spPr>
            <a:xfrm>
              <a:off x="6253435" y="2150983"/>
              <a:ext cx="1448442" cy="1448442"/>
            </a:xfrm>
            <a:custGeom>
              <a:rect b="b" l="l" r="r" t="t"/>
              <a:pathLst>
                <a:path extrusionOk="0" h="21600" w="21600">
                  <a:moveTo>
                    <a:pt x="16834" y="1855"/>
                  </a:moveTo>
                  <a:cubicBezTo>
                    <a:pt x="16482" y="1620"/>
                    <a:pt x="16106" y="1385"/>
                    <a:pt x="15707" y="1197"/>
                  </a:cubicBezTo>
                  <a:cubicBezTo>
                    <a:pt x="15637" y="1150"/>
                    <a:pt x="15566" y="1127"/>
                    <a:pt x="15472" y="1080"/>
                  </a:cubicBezTo>
                  <a:cubicBezTo>
                    <a:pt x="15214" y="963"/>
                    <a:pt x="14932" y="845"/>
                    <a:pt x="14674" y="728"/>
                  </a:cubicBezTo>
                  <a:cubicBezTo>
                    <a:pt x="13477" y="258"/>
                    <a:pt x="12162" y="0"/>
                    <a:pt x="10800" y="0"/>
                  </a:cubicBezTo>
                  <a:cubicBezTo>
                    <a:pt x="4837" y="0"/>
                    <a:pt x="0" y="4837"/>
                    <a:pt x="0" y="10800"/>
                  </a:cubicBezTo>
                  <a:cubicBezTo>
                    <a:pt x="0" y="16763"/>
                    <a:pt x="4837" y="21600"/>
                    <a:pt x="10800" y="21600"/>
                  </a:cubicBezTo>
                  <a:cubicBezTo>
                    <a:pt x="16763" y="21600"/>
                    <a:pt x="21600" y="16763"/>
                    <a:pt x="21600" y="10800"/>
                  </a:cubicBezTo>
                  <a:cubicBezTo>
                    <a:pt x="21600" y="7090"/>
                    <a:pt x="19722" y="3803"/>
                    <a:pt x="16834" y="1855"/>
                  </a:cubicBezTo>
                  <a:close/>
                  <a:moveTo>
                    <a:pt x="15683" y="2254"/>
                  </a:moveTo>
                  <a:lnTo>
                    <a:pt x="15660" y="3663"/>
                  </a:lnTo>
                  <a:lnTo>
                    <a:pt x="15660" y="8546"/>
                  </a:lnTo>
                  <a:lnTo>
                    <a:pt x="10260" y="8546"/>
                  </a:lnTo>
                  <a:lnTo>
                    <a:pt x="13899" y="3545"/>
                  </a:lnTo>
                  <a:lnTo>
                    <a:pt x="14979" y="1878"/>
                  </a:lnTo>
                  <a:cubicBezTo>
                    <a:pt x="15214" y="1996"/>
                    <a:pt x="15472" y="2113"/>
                    <a:pt x="15683" y="2254"/>
                  </a:cubicBezTo>
                  <a:close/>
                  <a:moveTo>
                    <a:pt x="10800" y="20661"/>
                  </a:moveTo>
                  <a:cubicBezTo>
                    <a:pt x="5353" y="20661"/>
                    <a:pt x="939" y="16247"/>
                    <a:pt x="939" y="10800"/>
                  </a:cubicBezTo>
                  <a:cubicBezTo>
                    <a:pt x="939" y="5353"/>
                    <a:pt x="5353" y="939"/>
                    <a:pt x="10800" y="939"/>
                  </a:cubicBezTo>
                  <a:cubicBezTo>
                    <a:pt x="11950" y="939"/>
                    <a:pt x="13077" y="1150"/>
                    <a:pt x="14110" y="1503"/>
                  </a:cubicBezTo>
                  <a:lnTo>
                    <a:pt x="8804" y="8828"/>
                  </a:lnTo>
                  <a:lnTo>
                    <a:pt x="8804" y="9509"/>
                  </a:lnTo>
                  <a:lnTo>
                    <a:pt x="15660" y="9509"/>
                  </a:lnTo>
                  <a:lnTo>
                    <a:pt x="15660" y="13171"/>
                  </a:lnTo>
                  <a:lnTo>
                    <a:pt x="16834" y="13171"/>
                  </a:lnTo>
                  <a:lnTo>
                    <a:pt x="16834" y="9509"/>
                  </a:lnTo>
                  <a:lnTo>
                    <a:pt x="19182" y="9509"/>
                  </a:lnTo>
                  <a:lnTo>
                    <a:pt x="19182" y="8570"/>
                  </a:lnTo>
                  <a:lnTo>
                    <a:pt x="16834" y="8570"/>
                  </a:lnTo>
                  <a:lnTo>
                    <a:pt x="16834" y="3052"/>
                  </a:lnTo>
                  <a:cubicBezTo>
                    <a:pt x="19158" y="4860"/>
                    <a:pt x="20661" y="7677"/>
                    <a:pt x="20661" y="10847"/>
                  </a:cubicBezTo>
                  <a:cubicBezTo>
                    <a:pt x="20661" y="16247"/>
                    <a:pt x="16247" y="20661"/>
                    <a:pt x="10800" y="20661"/>
                  </a:cubicBezTo>
                  <a:close/>
                </a:path>
              </a:pathLst>
            </a:custGeom>
            <a:solidFill>
              <a:srgbClr val="4CC1E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3" name="Google Shape;33;p3"/>
          <p:cNvSpPr txBox="1"/>
          <p:nvPr/>
        </p:nvSpPr>
        <p:spPr>
          <a:xfrm>
            <a:off x="5879003" y="3223925"/>
            <a:ext cx="2535900" cy="461700"/>
          </a:xfrm>
          <a:prstGeom prst="rect">
            <a:avLst/>
          </a:prstGeom>
          <a:noFill/>
          <a:ln>
            <a:noFill/>
          </a:ln>
        </p:spPr>
        <p:txBody>
          <a:bodyPr anchorCtr="0" anchor="b" bIns="45700" lIns="0" spcFirstLastPara="1" rIns="0" wrap="square" tIns="45700">
            <a:spAutoFit/>
          </a:bodyPr>
          <a:lstStyle/>
          <a:p>
            <a:pPr indent="0" lvl="0" marL="0" marR="0" rtl="0" algn="l">
              <a:spcBef>
                <a:spcPts val="0"/>
              </a:spcBef>
              <a:spcAft>
                <a:spcPts val="0"/>
              </a:spcAft>
              <a:buNone/>
            </a:pPr>
            <a:r>
              <a:rPr b="1" lang="en" sz="2400">
                <a:latin typeface="Calibri"/>
                <a:ea typeface="Calibri"/>
                <a:cs typeface="Calibri"/>
                <a:sym typeface="Calibri"/>
              </a:rPr>
              <a:t>Conclusion</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34" name="Shape 34"/>
        <p:cNvGrpSpPr/>
        <p:nvPr/>
      </p:nvGrpSpPr>
      <p:grpSpPr>
        <a:xfrm>
          <a:off x="0" y="0"/>
          <a:ext cx="0" cy="0"/>
          <a:chOff x="0" y="0"/>
          <a:chExt cx="0" cy="0"/>
        </a:xfrm>
      </p:grpSpPr>
      <p:sp>
        <p:nvSpPr>
          <p:cNvPr id="35" name="Google Shape;35;p4"/>
          <p:cNvSpPr txBox="1"/>
          <p:nvPr>
            <p:ph type="title"/>
          </p:nvPr>
        </p:nvSpPr>
        <p:spPr>
          <a:xfrm>
            <a:off x="471900" y="738725"/>
            <a:ext cx="8222100" cy="767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0" name="Google Shape;40;p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1" name="Google Shape;41;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 name="Shape 42"/>
        <p:cNvGrpSpPr/>
        <p:nvPr/>
      </p:nvGrpSpPr>
      <p:grpSpPr>
        <a:xfrm>
          <a:off x="0" y="0"/>
          <a:ext cx="0" cy="0"/>
          <a:chOff x="0" y="0"/>
          <a:chExt cx="0" cy="0"/>
        </a:xfrm>
      </p:grpSpPr>
      <p:sp>
        <p:nvSpPr>
          <p:cNvPr id="43" name="Google Shape;43;p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6" name="Google Shape;46;p6"/>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7" name="Google Shape;47;p6"/>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8" name="Google Shape;48;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3" name="Google Shape;53;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8"/>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 name="Google Shape;58;p8"/>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59" name="Google Shape;59;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0" name="Shape 60"/>
        <p:cNvGrpSpPr/>
        <p:nvPr/>
      </p:nvGrpSpPr>
      <p:grpSpPr>
        <a:xfrm>
          <a:off x="0" y="0"/>
          <a:ext cx="0" cy="0"/>
          <a:chOff x="0" y="0"/>
          <a:chExt cx="0" cy="0"/>
        </a:xfrm>
      </p:grpSpPr>
      <p:sp>
        <p:nvSpPr>
          <p:cNvPr id="61" name="Google Shape;61;p9"/>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62" name="Google Shape;62;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sp>
        <p:nvSpPr>
          <p:cNvPr id="64" name="Google Shape;64;p10"/>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0"/>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67" name="Google Shape;67;p10"/>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8" name="Google Shape;68;p1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9" name="Google Shape;69;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4"/>
          <p:cNvSpPr txBox="1"/>
          <p:nvPr>
            <p:ph type="ctrTitle"/>
          </p:nvPr>
        </p:nvSpPr>
        <p:spPr>
          <a:xfrm>
            <a:off x="1025850" y="697550"/>
            <a:ext cx="7092300" cy="19614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a:t>Banking Data Analysi</a:t>
            </a:r>
            <a:r>
              <a:rPr b="1" lang="en"/>
              <a:t>s</a:t>
            </a:r>
            <a:r>
              <a:rPr lang="en"/>
              <a:t>        </a:t>
            </a:r>
            <a:r>
              <a:rPr b="1" lang="en">
                <a:solidFill>
                  <a:srgbClr val="FFD96F"/>
                </a:solidFill>
              </a:rPr>
              <a:t>With</a:t>
            </a:r>
            <a:r>
              <a:rPr b="1" lang="en">
                <a:solidFill>
                  <a:srgbClr val="B45F06"/>
                </a:solidFill>
              </a:rPr>
              <a:t> </a:t>
            </a:r>
            <a:endParaRPr b="1">
              <a:solidFill>
                <a:srgbClr val="B45F06"/>
              </a:solidFill>
            </a:endParaRPr>
          </a:p>
        </p:txBody>
      </p:sp>
      <p:sp>
        <p:nvSpPr>
          <p:cNvPr id="86" name="Google Shape;86;p14"/>
          <p:cNvSpPr txBox="1"/>
          <p:nvPr>
            <p:ph idx="1" type="subTitle"/>
          </p:nvPr>
        </p:nvSpPr>
        <p:spPr>
          <a:xfrm>
            <a:off x="6144025" y="3564150"/>
            <a:ext cx="28302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By Piyush Kadam</a:t>
            </a:r>
            <a:endParaRPr sz="2200"/>
          </a:p>
        </p:txBody>
      </p:sp>
      <p:pic>
        <p:nvPicPr>
          <p:cNvPr id="87" name="Google Shape;87;p14"/>
          <p:cNvPicPr preferRelativeResize="0"/>
          <p:nvPr/>
        </p:nvPicPr>
        <p:blipFill>
          <a:blip r:embed="rId3">
            <a:alphaModFix/>
          </a:blip>
          <a:stretch>
            <a:fillRect/>
          </a:stretch>
        </p:blipFill>
        <p:spPr>
          <a:xfrm>
            <a:off x="5409400" y="1813150"/>
            <a:ext cx="2214275" cy="845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977025" y="791500"/>
            <a:ext cx="1432800" cy="51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Q.5</a:t>
            </a:r>
            <a:endParaRPr/>
          </a:p>
        </p:txBody>
      </p:sp>
      <p:sp>
        <p:nvSpPr>
          <p:cNvPr id="180" name="Google Shape;180;p23"/>
          <p:cNvSpPr txBox="1"/>
          <p:nvPr>
            <p:ph idx="1" type="body"/>
          </p:nvPr>
        </p:nvSpPr>
        <p:spPr>
          <a:xfrm>
            <a:off x="226075" y="1465800"/>
            <a:ext cx="2808000" cy="237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300"/>
              <a:t>Identify any accounts that have made more than two transactions in a single day, which could indicate fraudulent activity. </a:t>
            </a:r>
            <a:endParaRPr b="1" sz="1300"/>
          </a:p>
        </p:txBody>
      </p:sp>
      <p:sp>
        <p:nvSpPr>
          <p:cNvPr id="181" name="Google Shape;181;p23"/>
          <p:cNvSpPr txBox="1"/>
          <p:nvPr/>
        </p:nvSpPr>
        <p:spPr>
          <a:xfrm>
            <a:off x="3384375" y="98650"/>
            <a:ext cx="5601600" cy="2379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2"/>
                </a:solidFill>
                <a:latin typeface="Roboto"/>
                <a:ea typeface="Roboto"/>
                <a:cs typeface="Roboto"/>
                <a:sym typeface="Roboto"/>
              </a:rPr>
              <a:t>SELECT a.account_number as fraud_accounts,count(t.transaction_id) as no_of_trans,day(t.transaction_date) as single_day</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from accounts a inner join transactions t using(account_number)</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group by fraud_accounts,single_day</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having no_of_trans&gt;2;</a:t>
            </a:r>
            <a:endParaRPr b="1" sz="1700">
              <a:solidFill>
                <a:schemeClr val="lt2"/>
              </a:solidFill>
              <a:latin typeface="Roboto"/>
              <a:ea typeface="Roboto"/>
              <a:cs typeface="Roboto"/>
              <a:sym typeface="Roboto"/>
            </a:endParaRPr>
          </a:p>
          <a:p>
            <a:pPr indent="0" lvl="0" marL="0" rtl="0" algn="l">
              <a:spcBef>
                <a:spcPts val="0"/>
              </a:spcBef>
              <a:spcAft>
                <a:spcPts val="0"/>
              </a:spcAft>
              <a:buNone/>
            </a:pPr>
            <a:r>
              <a:t/>
            </a:r>
            <a:endParaRPr b="1" sz="1700">
              <a:solidFill>
                <a:schemeClr val="lt2"/>
              </a:solidFill>
              <a:latin typeface="Roboto"/>
              <a:ea typeface="Roboto"/>
              <a:cs typeface="Roboto"/>
              <a:sym typeface="Roboto"/>
            </a:endParaRPr>
          </a:p>
        </p:txBody>
      </p:sp>
      <p:pic>
        <p:nvPicPr>
          <p:cNvPr id="182" name="Google Shape;182;p23"/>
          <p:cNvPicPr preferRelativeResize="0"/>
          <p:nvPr/>
        </p:nvPicPr>
        <p:blipFill>
          <a:blip r:embed="rId3">
            <a:alphaModFix/>
          </a:blip>
          <a:stretch>
            <a:fillRect/>
          </a:stretch>
        </p:blipFill>
        <p:spPr>
          <a:xfrm>
            <a:off x="3384375" y="2641800"/>
            <a:ext cx="5601600" cy="22128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977025" y="791500"/>
            <a:ext cx="1432800" cy="51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Q.6</a:t>
            </a:r>
            <a:endParaRPr/>
          </a:p>
        </p:txBody>
      </p:sp>
      <p:sp>
        <p:nvSpPr>
          <p:cNvPr id="188" name="Google Shape;188;p24"/>
          <p:cNvSpPr txBox="1"/>
          <p:nvPr>
            <p:ph idx="1" type="body"/>
          </p:nvPr>
        </p:nvSpPr>
        <p:spPr>
          <a:xfrm>
            <a:off x="226075" y="1465800"/>
            <a:ext cx="2808000" cy="237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300"/>
              <a:t>Calculate the average number of transactions per customer per account per month over the last year.</a:t>
            </a:r>
            <a:endParaRPr b="1" sz="1300"/>
          </a:p>
        </p:txBody>
      </p:sp>
      <p:sp>
        <p:nvSpPr>
          <p:cNvPr id="189" name="Google Shape;189;p24"/>
          <p:cNvSpPr txBox="1"/>
          <p:nvPr/>
        </p:nvSpPr>
        <p:spPr>
          <a:xfrm>
            <a:off x="3313925" y="63425"/>
            <a:ext cx="5777700" cy="500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2"/>
                </a:solidFill>
                <a:latin typeface="Roboto"/>
                <a:ea typeface="Roboto"/>
                <a:cs typeface="Roboto"/>
                <a:sym typeface="Roboto"/>
              </a:rPr>
              <a:t>WITH MonthlyTransactions AS (</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SELECT</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a.customer_id,</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a.account_number,</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YEAR(t.transaction_date) AS transaction_year,</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MONTH(t.transaction_date) AS transaction_month,</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COUNT(t.transaction_id) AS num_transactions</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FROM</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accounts a</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INNER JOIN</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transactions t ON a.account_number = t.account_number</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WHERE</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t.transaction_date &gt;= DATE_SUB(CURRENT_DATE(), INTERVAL 1 YEAR)</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GROUP BY</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a.customer_id,</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a.account_number,</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YEAR(t.transaction_date),</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MONTH(t.transaction_date)</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SELECT</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customer_id,</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account_number,</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ROUND(AVG(num_transactions), 2) AS avg_month_trans</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FROM</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MonthlyTransactions</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GROUP BY</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customer_id,</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account_number</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ORDER BY</a:t>
            </a:r>
            <a:endParaRPr b="1" sz="1000">
              <a:solidFill>
                <a:schemeClr val="lt2"/>
              </a:solidFill>
              <a:latin typeface="Roboto"/>
              <a:ea typeface="Roboto"/>
              <a:cs typeface="Roboto"/>
              <a:sym typeface="Roboto"/>
            </a:endParaRPr>
          </a:p>
          <a:p>
            <a:pPr indent="0" lvl="0" marL="0" rtl="0" algn="l">
              <a:spcBef>
                <a:spcPts val="0"/>
              </a:spcBef>
              <a:spcAft>
                <a:spcPts val="0"/>
              </a:spcAft>
              <a:buNone/>
            </a:pPr>
            <a:r>
              <a:rPr b="1" lang="en" sz="1000">
                <a:solidFill>
                  <a:schemeClr val="lt2"/>
                </a:solidFill>
                <a:latin typeface="Roboto"/>
                <a:ea typeface="Roboto"/>
                <a:cs typeface="Roboto"/>
                <a:sym typeface="Roboto"/>
              </a:rPr>
              <a:t>    avg_month_trans DESC;</a:t>
            </a:r>
            <a:endParaRPr b="1" sz="1000">
              <a:solidFill>
                <a:schemeClr val="lt2"/>
              </a:solidFill>
              <a:latin typeface="Roboto"/>
              <a:ea typeface="Roboto"/>
              <a:cs typeface="Roboto"/>
              <a:sym typeface="Roboto"/>
            </a:endParaRPr>
          </a:p>
          <a:p>
            <a:pPr indent="0" lvl="0" marL="0" rtl="0" algn="l">
              <a:spcBef>
                <a:spcPts val="0"/>
              </a:spcBef>
              <a:spcAft>
                <a:spcPts val="0"/>
              </a:spcAft>
              <a:buNone/>
            </a:pPr>
            <a:r>
              <a:t/>
            </a:r>
            <a:endParaRPr b="1" sz="1000">
              <a:solidFill>
                <a:schemeClr val="lt2"/>
              </a:solidFill>
              <a:latin typeface="Roboto"/>
              <a:ea typeface="Roboto"/>
              <a:cs typeface="Roboto"/>
              <a:sym typeface="Roboto"/>
            </a:endParaRPr>
          </a:p>
        </p:txBody>
      </p:sp>
      <p:pic>
        <p:nvPicPr>
          <p:cNvPr id="190" name="Google Shape;190;p24"/>
          <p:cNvPicPr preferRelativeResize="0"/>
          <p:nvPr/>
        </p:nvPicPr>
        <p:blipFill>
          <a:blip r:embed="rId3">
            <a:alphaModFix/>
          </a:blip>
          <a:stretch>
            <a:fillRect/>
          </a:stretch>
        </p:blipFill>
        <p:spPr>
          <a:xfrm>
            <a:off x="117525" y="2846550"/>
            <a:ext cx="3102450" cy="22193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ph type="title"/>
          </p:nvPr>
        </p:nvSpPr>
        <p:spPr>
          <a:xfrm>
            <a:off x="977025" y="791500"/>
            <a:ext cx="1432800" cy="51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Q.7</a:t>
            </a:r>
            <a:endParaRPr/>
          </a:p>
        </p:txBody>
      </p:sp>
      <p:sp>
        <p:nvSpPr>
          <p:cNvPr id="196" name="Google Shape;196;p25"/>
          <p:cNvSpPr txBox="1"/>
          <p:nvPr>
            <p:ph idx="1" type="body"/>
          </p:nvPr>
        </p:nvSpPr>
        <p:spPr>
          <a:xfrm>
            <a:off x="226075" y="1465800"/>
            <a:ext cx="28080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300"/>
              <a:t>Write a query to find the daily transaction volume (total amount of all transactions) for the past month.</a:t>
            </a:r>
            <a:endParaRPr b="1" sz="1300"/>
          </a:p>
        </p:txBody>
      </p:sp>
      <p:sp>
        <p:nvSpPr>
          <p:cNvPr id="197" name="Google Shape;197;p25"/>
          <p:cNvSpPr txBox="1"/>
          <p:nvPr/>
        </p:nvSpPr>
        <p:spPr>
          <a:xfrm>
            <a:off x="3313925" y="63425"/>
            <a:ext cx="5589600" cy="2559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2"/>
                </a:solidFill>
                <a:latin typeface="Roboto"/>
                <a:ea typeface="Roboto"/>
                <a:cs typeface="Roboto"/>
                <a:sym typeface="Roboto"/>
              </a:rPr>
              <a:t>SELECT date(transaction_date) as transaction_day,round(sum(amount),3) as Transactions_volume</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from transactions </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where transaction_date&gt;=date_sub(current_date(),interval 1 month)</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group by transaction_day</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order by transaction_day;</a:t>
            </a:r>
            <a:endParaRPr b="1" sz="1700">
              <a:solidFill>
                <a:schemeClr val="lt2"/>
              </a:solidFill>
              <a:latin typeface="Roboto"/>
              <a:ea typeface="Roboto"/>
              <a:cs typeface="Roboto"/>
              <a:sym typeface="Roboto"/>
            </a:endParaRPr>
          </a:p>
        </p:txBody>
      </p:sp>
      <p:pic>
        <p:nvPicPr>
          <p:cNvPr id="198" name="Google Shape;198;p25"/>
          <p:cNvPicPr preferRelativeResize="0"/>
          <p:nvPr/>
        </p:nvPicPr>
        <p:blipFill>
          <a:blip r:embed="rId3">
            <a:alphaModFix/>
          </a:blip>
          <a:stretch>
            <a:fillRect/>
          </a:stretch>
        </p:blipFill>
        <p:spPr>
          <a:xfrm>
            <a:off x="3865762" y="2810425"/>
            <a:ext cx="4344975" cy="21222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txBox="1"/>
          <p:nvPr>
            <p:ph type="title"/>
          </p:nvPr>
        </p:nvSpPr>
        <p:spPr>
          <a:xfrm>
            <a:off x="977025" y="791500"/>
            <a:ext cx="1432800" cy="51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Q.8</a:t>
            </a:r>
            <a:endParaRPr/>
          </a:p>
        </p:txBody>
      </p:sp>
      <p:sp>
        <p:nvSpPr>
          <p:cNvPr id="204" name="Google Shape;204;p26"/>
          <p:cNvSpPr txBox="1"/>
          <p:nvPr>
            <p:ph idx="1" type="body"/>
          </p:nvPr>
        </p:nvSpPr>
        <p:spPr>
          <a:xfrm>
            <a:off x="226075" y="1465800"/>
            <a:ext cx="28080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300"/>
              <a:t>Calculate the total transaction amount performed by each age group in the past year. (Age groups: 0-17, 18-30, 31-60, 60+)</a:t>
            </a:r>
            <a:endParaRPr b="1" sz="1300"/>
          </a:p>
        </p:txBody>
      </p:sp>
      <p:sp>
        <p:nvSpPr>
          <p:cNvPr id="205" name="Google Shape;205;p26"/>
          <p:cNvSpPr txBox="1"/>
          <p:nvPr/>
        </p:nvSpPr>
        <p:spPr>
          <a:xfrm>
            <a:off x="3313925" y="63425"/>
            <a:ext cx="5589600" cy="2947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2"/>
                </a:solidFill>
                <a:latin typeface="Roboto"/>
                <a:ea typeface="Roboto"/>
                <a:cs typeface="Roboto"/>
                <a:sym typeface="Roboto"/>
              </a:rPr>
              <a:t>SELECT case </a:t>
            </a:r>
            <a:endParaRPr b="1" sz="1300">
              <a:solidFill>
                <a:schemeClr val="lt2"/>
              </a:solidFill>
              <a:latin typeface="Roboto"/>
              <a:ea typeface="Roboto"/>
              <a:cs typeface="Roboto"/>
              <a:sym typeface="Roboto"/>
            </a:endParaRPr>
          </a:p>
          <a:p>
            <a:pPr indent="0" lvl="0" marL="0" rtl="0" algn="l">
              <a:spcBef>
                <a:spcPts val="0"/>
              </a:spcBef>
              <a:spcAft>
                <a:spcPts val="0"/>
              </a:spcAft>
              <a:buNone/>
            </a:pPr>
            <a:r>
              <a:rPr b="1" lang="en" sz="1300">
                <a:solidFill>
                  <a:schemeClr val="lt2"/>
                </a:solidFill>
                <a:latin typeface="Roboto"/>
                <a:ea typeface="Roboto"/>
                <a:cs typeface="Roboto"/>
                <a:sym typeface="Roboto"/>
              </a:rPr>
              <a:t>When floor((datediff(current_date(),c.date_of_birth)/365)) between 0 and 17 then "0-17"</a:t>
            </a:r>
            <a:endParaRPr b="1" sz="1300">
              <a:solidFill>
                <a:schemeClr val="lt2"/>
              </a:solidFill>
              <a:latin typeface="Roboto"/>
              <a:ea typeface="Roboto"/>
              <a:cs typeface="Roboto"/>
              <a:sym typeface="Roboto"/>
            </a:endParaRPr>
          </a:p>
          <a:p>
            <a:pPr indent="0" lvl="0" marL="0" rtl="0" algn="l">
              <a:spcBef>
                <a:spcPts val="0"/>
              </a:spcBef>
              <a:spcAft>
                <a:spcPts val="0"/>
              </a:spcAft>
              <a:buNone/>
            </a:pPr>
            <a:r>
              <a:rPr b="1" lang="en" sz="1300">
                <a:solidFill>
                  <a:schemeClr val="lt2"/>
                </a:solidFill>
                <a:latin typeface="Roboto"/>
                <a:ea typeface="Roboto"/>
                <a:cs typeface="Roboto"/>
                <a:sym typeface="Roboto"/>
              </a:rPr>
              <a:t>When floor((datediff(current_date(),c.date_of_birth)/365)) between 18 and 30 then "18-30"</a:t>
            </a:r>
            <a:endParaRPr b="1" sz="1300">
              <a:solidFill>
                <a:schemeClr val="lt2"/>
              </a:solidFill>
              <a:latin typeface="Roboto"/>
              <a:ea typeface="Roboto"/>
              <a:cs typeface="Roboto"/>
              <a:sym typeface="Roboto"/>
            </a:endParaRPr>
          </a:p>
          <a:p>
            <a:pPr indent="0" lvl="0" marL="0" rtl="0" algn="l">
              <a:spcBef>
                <a:spcPts val="0"/>
              </a:spcBef>
              <a:spcAft>
                <a:spcPts val="0"/>
              </a:spcAft>
              <a:buNone/>
            </a:pPr>
            <a:r>
              <a:rPr b="1" lang="en" sz="1300">
                <a:solidFill>
                  <a:schemeClr val="lt2"/>
                </a:solidFill>
                <a:latin typeface="Roboto"/>
                <a:ea typeface="Roboto"/>
                <a:cs typeface="Roboto"/>
                <a:sym typeface="Roboto"/>
              </a:rPr>
              <a:t>When floor((datediff(current_date(),c.date_of_birth)/365)) between 31 and 60 then "31-60"</a:t>
            </a:r>
            <a:endParaRPr b="1" sz="1300">
              <a:solidFill>
                <a:schemeClr val="lt2"/>
              </a:solidFill>
              <a:latin typeface="Roboto"/>
              <a:ea typeface="Roboto"/>
              <a:cs typeface="Roboto"/>
              <a:sym typeface="Roboto"/>
            </a:endParaRPr>
          </a:p>
          <a:p>
            <a:pPr indent="0" lvl="0" marL="0" rtl="0" algn="l">
              <a:spcBef>
                <a:spcPts val="0"/>
              </a:spcBef>
              <a:spcAft>
                <a:spcPts val="0"/>
              </a:spcAft>
              <a:buNone/>
            </a:pPr>
            <a:r>
              <a:rPr b="1" lang="en" sz="1300">
                <a:solidFill>
                  <a:schemeClr val="lt2"/>
                </a:solidFill>
                <a:latin typeface="Roboto"/>
                <a:ea typeface="Roboto"/>
                <a:cs typeface="Roboto"/>
                <a:sym typeface="Roboto"/>
              </a:rPr>
              <a:t>else "60+" </a:t>
            </a:r>
            <a:endParaRPr b="1" sz="1200">
              <a:solidFill>
                <a:schemeClr val="lt2"/>
              </a:solidFill>
              <a:latin typeface="Roboto"/>
              <a:ea typeface="Roboto"/>
              <a:cs typeface="Roboto"/>
              <a:sym typeface="Roboto"/>
            </a:endParaRPr>
          </a:p>
          <a:p>
            <a:pPr indent="0" lvl="0" marL="0" rtl="0" algn="l">
              <a:spcBef>
                <a:spcPts val="0"/>
              </a:spcBef>
              <a:spcAft>
                <a:spcPts val="0"/>
              </a:spcAft>
              <a:buNone/>
            </a:pPr>
            <a:r>
              <a:rPr b="1" lang="en" sz="1300">
                <a:solidFill>
                  <a:schemeClr val="lt2"/>
                </a:solidFill>
                <a:latin typeface="Roboto"/>
                <a:ea typeface="Roboto"/>
                <a:cs typeface="Roboto"/>
                <a:sym typeface="Roboto"/>
              </a:rPr>
              <a:t>end as age_group,</a:t>
            </a:r>
            <a:endParaRPr b="1" sz="1300">
              <a:solidFill>
                <a:schemeClr val="lt2"/>
              </a:solidFill>
              <a:latin typeface="Roboto"/>
              <a:ea typeface="Roboto"/>
              <a:cs typeface="Roboto"/>
              <a:sym typeface="Roboto"/>
            </a:endParaRPr>
          </a:p>
          <a:p>
            <a:pPr indent="0" lvl="0" marL="0" rtl="0" algn="l">
              <a:spcBef>
                <a:spcPts val="0"/>
              </a:spcBef>
              <a:spcAft>
                <a:spcPts val="0"/>
              </a:spcAft>
              <a:buNone/>
            </a:pPr>
            <a:r>
              <a:rPr b="1" lang="en" sz="1300">
                <a:solidFill>
                  <a:schemeClr val="lt2"/>
                </a:solidFill>
                <a:latin typeface="Roboto"/>
                <a:ea typeface="Roboto"/>
                <a:cs typeface="Roboto"/>
                <a:sym typeface="Roboto"/>
              </a:rPr>
              <a:t>sum(t.amount) as total_trans_amt</a:t>
            </a:r>
            <a:endParaRPr b="1" sz="1300">
              <a:solidFill>
                <a:schemeClr val="lt2"/>
              </a:solidFill>
              <a:latin typeface="Roboto"/>
              <a:ea typeface="Roboto"/>
              <a:cs typeface="Roboto"/>
              <a:sym typeface="Roboto"/>
            </a:endParaRPr>
          </a:p>
          <a:p>
            <a:pPr indent="0" lvl="0" marL="0" rtl="0" algn="l">
              <a:spcBef>
                <a:spcPts val="0"/>
              </a:spcBef>
              <a:spcAft>
                <a:spcPts val="0"/>
              </a:spcAft>
              <a:buNone/>
            </a:pPr>
            <a:r>
              <a:rPr b="1" lang="en" sz="1300">
                <a:solidFill>
                  <a:schemeClr val="lt2"/>
                </a:solidFill>
                <a:latin typeface="Roboto"/>
                <a:ea typeface="Roboto"/>
                <a:cs typeface="Roboto"/>
                <a:sym typeface="Roboto"/>
              </a:rPr>
              <a:t>from customers c inner join accounts a on c.customer_id=a.customer_id inner join transactions t on t.account_number=a.account_number</a:t>
            </a:r>
            <a:endParaRPr b="1" sz="1300">
              <a:solidFill>
                <a:schemeClr val="lt2"/>
              </a:solidFill>
              <a:latin typeface="Roboto"/>
              <a:ea typeface="Roboto"/>
              <a:cs typeface="Roboto"/>
              <a:sym typeface="Roboto"/>
            </a:endParaRPr>
          </a:p>
          <a:p>
            <a:pPr indent="0" lvl="0" marL="0" rtl="0" algn="l">
              <a:spcBef>
                <a:spcPts val="0"/>
              </a:spcBef>
              <a:spcAft>
                <a:spcPts val="0"/>
              </a:spcAft>
              <a:buNone/>
            </a:pPr>
            <a:r>
              <a:rPr b="1" lang="en" sz="1300">
                <a:solidFill>
                  <a:schemeClr val="lt2"/>
                </a:solidFill>
                <a:latin typeface="Roboto"/>
                <a:ea typeface="Roboto"/>
                <a:cs typeface="Roboto"/>
                <a:sym typeface="Roboto"/>
              </a:rPr>
              <a:t>where t.transaction_date&gt;=date_sub(current_date(),interval 1 year)</a:t>
            </a:r>
            <a:endParaRPr b="1" sz="1300">
              <a:solidFill>
                <a:schemeClr val="lt2"/>
              </a:solidFill>
              <a:latin typeface="Roboto"/>
              <a:ea typeface="Roboto"/>
              <a:cs typeface="Roboto"/>
              <a:sym typeface="Roboto"/>
            </a:endParaRPr>
          </a:p>
          <a:p>
            <a:pPr indent="0" lvl="0" marL="0" rtl="0" algn="l">
              <a:spcBef>
                <a:spcPts val="0"/>
              </a:spcBef>
              <a:spcAft>
                <a:spcPts val="0"/>
              </a:spcAft>
              <a:buNone/>
            </a:pPr>
            <a:r>
              <a:rPr b="1" lang="en" sz="1300">
                <a:solidFill>
                  <a:schemeClr val="lt2"/>
                </a:solidFill>
                <a:latin typeface="Roboto"/>
                <a:ea typeface="Roboto"/>
                <a:cs typeface="Roboto"/>
                <a:sym typeface="Roboto"/>
              </a:rPr>
              <a:t>group by age_group;</a:t>
            </a:r>
            <a:endParaRPr b="1" sz="1300">
              <a:solidFill>
                <a:schemeClr val="lt2"/>
              </a:solidFill>
              <a:latin typeface="Roboto"/>
              <a:ea typeface="Roboto"/>
              <a:cs typeface="Roboto"/>
              <a:sym typeface="Roboto"/>
            </a:endParaRPr>
          </a:p>
        </p:txBody>
      </p:sp>
      <p:pic>
        <p:nvPicPr>
          <p:cNvPr id="206" name="Google Shape;206;p26"/>
          <p:cNvPicPr preferRelativeResize="0"/>
          <p:nvPr/>
        </p:nvPicPr>
        <p:blipFill>
          <a:blip r:embed="rId3">
            <a:alphaModFix/>
          </a:blip>
          <a:stretch>
            <a:fillRect/>
          </a:stretch>
        </p:blipFill>
        <p:spPr>
          <a:xfrm>
            <a:off x="3687100" y="3139850"/>
            <a:ext cx="4406300" cy="17030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ph type="title"/>
          </p:nvPr>
        </p:nvSpPr>
        <p:spPr>
          <a:xfrm>
            <a:off x="977025" y="791500"/>
            <a:ext cx="1432800" cy="51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Q.9</a:t>
            </a:r>
            <a:endParaRPr/>
          </a:p>
        </p:txBody>
      </p:sp>
      <p:sp>
        <p:nvSpPr>
          <p:cNvPr id="212" name="Google Shape;212;p27"/>
          <p:cNvSpPr txBox="1"/>
          <p:nvPr>
            <p:ph idx="1" type="body"/>
          </p:nvPr>
        </p:nvSpPr>
        <p:spPr>
          <a:xfrm>
            <a:off x="226075" y="1465800"/>
            <a:ext cx="2808000" cy="320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300"/>
              <a:t>Find the branch with the highest average account balance.</a:t>
            </a:r>
            <a:endParaRPr b="1" sz="1300"/>
          </a:p>
        </p:txBody>
      </p:sp>
      <p:sp>
        <p:nvSpPr>
          <p:cNvPr id="213" name="Google Shape;213;p27"/>
          <p:cNvSpPr txBox="1"/>
          <p:nvPr/>
        </p:nvSpPr>
        <p:spPr>
          <a:xfrm>
            <a:off x="3384375" y="169100"/>
            <a:ext cx="5601600" cy="2184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2"/>
                </a:solidFill>
                <a:latin typeface="Roboto"/>
                <a:ea typeface="Roboto"/>
                <a:cs typeface="Roboto"/>
                <a:sym typeface="Roboto"/>
              </a:rPr>
              <a:t>SELECT branch_id,avg(balance) as avg_balance </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from accounts </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group by branch_id</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order by avg_balance desc</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limit 1;</a:t>
            </a:r>
            <a:endParaRPr b="1" sz="1700">
              <a:solidFill>
                <a:schemeClr val="lt2"/>
              </a:solidFill>
              <a:latin typeface="Roboto"/>
              <a:ea typeface="Roboto"/>
              <a:cs typeface="Roboto"/>
              <a:sym typeface="Roboto"/>
            </a:endParaRPr>
          </a:p>
          <a:p>
            <a:pPr indent="0" lvl="0" marL="0" rtl="0" algn="l">
              <a:spcBef>
                <a:spcPts val="0"/>
              </a:spcBef>
              <a:spcAft>
                <a:spcPts val="0"/>
              </a:spcAft>
              <a:buNone/>
            </a:pPr>
            <a:r>
              <a:t/>
            </a:r>
            <a:endParaRPr b="1" sz="1700">
              <a:solidFill>
                <a:schemeClr val="lt2"/>
              </a:solidFill>
              <a:latin typeface="Roboto"/>
              <a:ea typeface="Roboto"/>
              <a:cs typeface="Roboto"/>
              <a:sym typeface="Roboto"/>
            </a:endParaRPr>
          </a:p>
          <a:p>
            <a:pPr indent="0" lvl="0" marL="0" rtl="0" algn="l">
              <a:spcBef>
                <a:spcPts val="0"/>
              </a:spcBef>
              <a:spcAft>
                <a:spcPts val="0"/>
              </a:spcAft>
              <a:buNone/>
            </a:pPr>
            <a:r>
              <a:t/>
            </a:r>
            <a:endParaRPr b="1" sz="1700">
              <a:solidFill>
                <a:schemeClr val="lt2"/>
              </a:solidFill>
              <a:latin typeface="Roboto"/>
              <a:ea typeface="Roboto"/>
              <a:cs typeface="Roboto"/>
              <a:sym typeface="Roboto"/>
            </a:endParaRPr>
          </a:p>
        </p:txBody>
      </p:sp>
      <p:pic>
        <p:nvPicPr>
          <p:cNvPr id="214" name="Google Shape;214;p27"/>
          <p:cNvPicPr preferRelativeResize="0"/>
          <p:nvPr/>
        </p:nvPicPr>
        <p:blipFill>
          <a:blip r:embed="rId3">
            <a:alphaModFix/>
          </a:blip>
          <a:stretch>
            <a:fillRect/>
          </a:stretch>
        </p:blipFill>
        <p:spPr>
          <a:xfrm>
            <a:off x="4782325" y="2693700"/>
            <a:ext cx="2209800" cy="14798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8"/>
          <p:cNvSpPr txBox="1"/>
          <p:nvPr>
            <p:ph type="title"/>
          </p:nvPr>
        </p:nvSpPr>
        <p:spPr>
          <a:xfrm>
            <a:off x="977025" y="791500"/>
            <a:ext cx="1432800" cy="51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Q.10</a:t>
            </a:r>
            <a:endParaRPr/>
          </a:p>
        </p:txBody>
      </p:sp>
      <p:sp>
        <p:nvSpPr>
          <p:cNvPr id="220" name="Google Shape;220;p28"/>
          <p:cNvSpPr txBox="1"/>
          <p:nvPr>
            <p:ph idx="1" type="body"/>
          </p:nvPr>
        </p:nvSpPr>
        <p:spPr>
          <a:xfrm>
            <a:off x="226075" y="1465800"/>
            <a:ext cx="2808000" cy="320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300"/>
              <a:t>Calculate the average balance per customer at the end of each month in last year.</a:t>
            </a:r>
            <a:endParaRPr b="1" sz="1300"/>
          </a:p>
        </p:txBody>
      </p:sp>
      <p:sp>
        <p:nvSpPr>
          <p:cNvPr id="221" name="Google Shape;221;p28"/>
          <p:cNvSpPr txBox="1"/>
          <p:nvPr/>
        </p:nvSpPr>
        <p:spPr>
          <a:xfrm>
            <a:off x="3384375" y="169100"/>
            <a:ext cx="5601600" cy="2759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2"/>
                </a:solidFill>
                <a:latin typeface="Roboto"/>
                <a:ea typeface="Roboto"/>
                <a:cs typeface="Roboto"/>
                <a:sym typeface="Roboto"/>
              </a:rPr>
              <a:t>SELECT a.customer_id,year(t.transaction_date) as year,month(t.transaction_date) as month ,round(avg(a.balance),2)as balance </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from accounts a join transactions t using(account_number) </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where t.transaction_date&gt;=date_sub(current_date,interval 1 year)</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group by customer_id,year,month</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order by year,month;</a:t>
            </a:r>
            <a:endParaRPr b="1" sz="1700">
              <a:solidFill>
                <a:schemeClr val="lt2"/>
              </a:solidFill>
              <a:latin typeface="Roboto"/>
              <a:ea typeface="Roboto"/>
              <a:cs typeface="Roboto"/>
              <a:sym typeface="Roboto"/>
            </a:endParaRPr>
          </a:p>
          <a:p>
            <a:pPr indent="0" lvl="0" marL="0" rtl="0" algn="l">
              <a:spcBef>
                <a:spcPts val="0"/>
              </a:spcBef>
              <a:spcAft>
                <a:spcPts val="0"/>
              </a:spcAft>
              <a:buNone/>
            </a:pPr>
            <a:r>
              <a:t/>
            </a:r>
            <a:endParaRPr b="1" sz="1700">
              <a:solidFill>
                <a:schemeClr val="lt2"/>
              </a:solidFill>
              <a:latin typeface="Roboto"/>
              <a:ea typeface="Roboto"/>
              <a:cs typeface="Roboto"/>
              <a:sym typeface="Roboto"/>
            </a:endParaRPr>
          </a:p>
        </p:txBody>
      </p:sp>
      <p:pic>
        <p:nvPicPr>
          <p:cNvPr id="222" name="Google Shape;222;p28"/>
          <p:cNvPicPr preferRelativeResize="0"/>
          <p:nvPr/>
        </p:nvPicPr>
        <p:blipFill>
          <a:blip r:embed="rId3">
            <a:alphaModFix/>
          </a:blip>
          <a:stretch>
            <a:fillRect/>
          </a:stretch>
        </p:blipFill>
        <p:spPr>
          <a:xfrm>
            <a:off x="4523475" y="3081175"/>
            <a:ext cx="2856700" cy="19099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460950" y="327725"/>
            <a:ext cx="82221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Conclusion :</a:t>
            </a:r>
            <a:endParaRPr/>
          </a:p>
        </p:txBody>
      </p:sp>
      <p:sp>
        <p:nvSpPr>
          <p:cNvPr id="228" name="Google Shape;228;p29"/>
          <p:cNvSpPr txBox="1"/>
          <p:nvPr>
            <p:ph idx="4294967295" type="subTitle"/>
          </p:nvPr>
        </p:nvSpPr>
        <p:spPr>
          <a:xfrm>
            <a:off x="265500" y="1095425"/>
            <a:ext cx="6312900" cy="36300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424242"/>
                </a:solidFill>
              </a:rPr>
              <a:t>This project effectively leveraged SQL to extract, analyze, and interpret banking data, yielding actionable insights that can drive strategic decisions. The detailed analysis of customer behavior, transaction patterns, and branch performance equips the bank with the knowledge to enhance customer engagement, improve financial performance, and detect potential fraud. By continuing to utilize data analytics, the bank can foster a data-driven culture that supports growth and innovation.</a:t>
            </a:r>
            <a:r>
              <a:rPr lang="en">
                <a:solidFill>
                  <a:srgbClr val="424242"/>
                </a:solidFill>
              </a:rPr>
              <a:t>A one-line description of it</a:t>
            </a:r>
            <a:endParaRPr>
              <a:solidFill>
                <a:srgbClr val="424242"/>
              </a:solidFill>
            </a:endParaRPr>
          </a:p>
        </p:txBody>
      </p:sp>
      <p:pic>
        <p:nvPicPr>
          <p:cNvPr id="229" name="Google Shape;229;p29"/>
          <p:cNvPicPr preferRelativeResize="0"/>
          <p:nvPr/>
        </p:nvPicPr>
        <p:blipFill>
          <a:blip r:embed="rId3">
            <a:alphaModFix/>
          </a:blip>
          <a:stretch>
            <a:fillRect/>
          </a:stretch>
        </p:blipFill>
        <p:spPr>
          <a:xfrm>
            <a:off x="6860175" y="1225975"/>
            <a:ext cx="2143125" cy="2133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235" name="Google Shape;235;p30"/>
          <p:cNvSpPr txBox="1"/>
          <p:nvPr>
            <p:ph idx="1" type="body"/>
          </p:nvPr>
        </p:nvSpPr>
        <p:spPr>
          <a:xfrm>
            <a:off x="226075" y="1583225"/>
            <a:ext cx="2808000" cy="4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Regards-Piyush Kadam </a:t>
            </a:r>
            <a:endParaRPr sz="1400"/>
          </a:p>
          <a:p>
            <a:pPr indent="0" lvl="0" marL="0" rtl="0" algn="l">
              <a:spcBef>
                <a:spcPts val="160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236" name="Google Shape;236;p30"/>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1.Introduction :</a:t>
            </a:r>
            <a:endParaRPr b="1"/>
          </a:p>
        </p:txBody>
      </p:sp>
      <p:sp>
        <p:nvSpPr>
          <p:cNvPr id="97" name="Google Shape;97;p16"/>
          <p:cNvSpPr txBox="1"/>
          <p:nvPr>
            <p:ph idx="1" type="body"/>
          </p:nvPr>
        </p:nvSpPr>
        <p:spPr>
          <a:xfrm>
            <a:off x="471900" y="1919075"/>
            <a:ext cx="8349600" cy="2710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a:t>Welcome to my presentation on bank analysis using SQL. This project aims to provide comprehensive insights into banking data through the effective use of SQL for data extraction, transformation, and analysis. By leveraging SQL's robust querying capabilities, we delve into various aspects of banking operations, from transaction patterns and customer behaviors to financial performance metrics.</a:t>
            </a:r>
            <a:endParaRPr/>
          </a:p>
        </p:txBody>
      </p:sp>
      <p:pic>
        <p:nvPicPr>
          <p:cNvPr id="98" name="Google Shape;98;p16"/>
          <p:cNvPicPr preferRelativeResize="0"/>
          <p:nvPr/>
        </p:nvPicPr>
        <p:blipFill>
          <a:blip r:embed="rId3">
            <a:alphaModFix/>
          </a:blip>
          <a:stretch>
            <a:fillRect/>
          </a:stretch>
        </p:blipFill>
        <p:spPr>
          <a:xfrm>
            <a:off x="8199075" y="133875"/>
            <a:ext cx="786800" cy="60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158700" y="0"/>
            <a:ext cx="26973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t>2. Overview-</a:t>
            </a:r>
            <a:endParaRPr sz="2100"/>
          </a:p>
        </p:txBody>
      </p:sp>
      <p:grpSp>
        <p:nvGrpSpPr>
          <p:cNvPr id="104" name="Google Shape;104;p17"/>
          <p:cNvGrpSpPr/>
          <p:nvPr/>
        </p:nvGrpSpPr>
        <p:grpSpPr>
          <a:xfrm>
            <a:off x="953548" y="3915182"/>
            <a:ext cx="7327118" cy="1010295"/>
            <a:chOff x="1593000" y="2322568"/>
            <a:chExt cx="5957975" cy="643500"/>
          </a:xfrm>
        </p:grpSpPr>
        <p:sp>
          <p:nvSpPr>
            <p:cNvPr id="105" name="Google Shape;105;p1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flipH="1">
              <a:off x="2283025" y="2322575"/>
              <a:ext cx="1844400" cy="6426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p:nvPr/>
          </p:nvSpPr>
          <p:spPr>
            <a:xfrm rot="-5400000">
              <a:off x="3501574" y="1934671"/>
              <a:ext cx="643356" cy="1419149"/>
            </a:xfrm>
            <a:prstGeom prst="flowChartOffpageConnector">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Transactions </a:t>
              </a:r>
              <a:r>
                <a:rPr lang="en" sz="1000">
                  <a:solidFill>
                    <a:srgbClr val="FFFFFF"/>
                  </a:solidFill>
                  <a:latin typeface="Roboto"/>
                  <a:ea typeface="Roboto"/>
                  <a:cs typeface="Roboto"/>
                  <a:sym typeface="Roboto"/>
                </a:rPr>
                <a:t>:-</a:t>
              </a:r>
              <a:endParaRPr sz="1000">
                <a:solidFill>
                  <a:srgbClr val="FFFFFF"/>
                </a:solidFill>
                <a:latin typeface="Roboto"/>
                <a:ea typeface="Roboto"/>
                <a:cs typeface="Roboto"/>
                <a:sym typeface="Roboto"/>
              </a:endParaRPr>
            </a:p>
          </p:txBody>
        </p:sp>
        <p:sp>
          <p:nvSpPr>
            <p:cNvPr id="109" name="Google Shape;109;p17"/>
            <p:cNvSpPr/>
            <p:nvPr/>
          </p:nvSpPr>
          <p:spPr>
            <a:xfrm>
              <a:off x="1593000" y="2322568"/>
              <a:ext cx="690000" cy="642300"/>
            </a:xfrm>
            <a:prstGeom prst="rect">
              <a:avLst/>
            </a:prstGeom>
            <a:solidFill>
              <a:srgbClr val="0D5C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a:off x="1593000" y="2322575"/>
              <a:ext cx="690000" cy="642600"/>
            </a:xfrm>
            <a:prstGeom prst="rect">
              <a:avLst/>
            </a:prstGeom>
            <a:solidFill>
              <a:srgbClr val="0E63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111" name="Google Shape;111;p1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0C57D3"/>
                </a:buClr>
                <a:buSzPts val="900"/>
                <a:buFont typeface="Roboto"/>
                <a:buChar char="●"/>
              </a:pPr>
              <a:r>
                <a:rPr lang="en" sz="900">
                  <a:solidFill>
                    <a:srgbClr val="0C57D3"/>
                  </a:solidFill>
                  <a:latin typeface="Roboto"/>
                  <a:ea typeface="Roboto"/>
                  <a:cs typeface="Roboto"/>
                  <a:sym typeface="Roboto"/>
                </a:rPr>
                <a:t>This is </a:t>
              </a:r>
              <a:r>
                <a:rPr lang="en" sz="900">
                  <a:solidFill>
                    <a:srgbClr val="0C57D3"/>
                  </a:solidFill>
                  <a:latin typeface="Roboto"/>
                  <a:ea typeface="Roboto"/>
                  <a:cs typeface="Roboto"/>
                  <a:sym typeface="Roboto"/>
                </a:rPr>
                <a:t>nothing</a:t>
              </a:r>
              <a:r>
                <a:rPr lang="en" sz="900">
                  <a:solidFill>
                    <a:srgbClr val="0C57D3"/>
                  </a:solidFill>
                  <a:latin typeface="Roboto"/>
                  <a:ea typeface="Roboto"/>
                  <a:cs typeface="Roboto"/>
                  <a:sym typeface="Roboto"/>
                </a:rPr>
                <a:t> but the giant of out project giving us valuable information related customers transaction.</a:t>
              </a:r>
              <a:endParaRPr sz="900">
                <a:solidFill>
                  <a:srgbClr val="0C57D3"/>
                </a:solidFill>
                <a:latin typeface="Roboto"/>
                <a:ea typeface="Roboto"/>
                <a:cs typeface="Roboto"/>
                <a:sym typeface="Roboto"/>
              </a:endParaRPr>
            </a:p>
            <a:p>
              <a:pPr indent="-285750" lvl="0" marL="457200" rtl="0" algn="l">
                <a:lnSpc>
                  <a:spcPct val="115000"/>
                </a:lnSpc>
                <a:spcBef>
                  <a:spcPts val="0"/>
                </a:spcBef>
                <a:spcAft>
                  <a:spcPts val="0"/>
                </a:spcAft>
                <a:buClr>
                  <a:srgbClr val="0C57D3"/>
                </a:buClr>
                <a:buSzPts val="900"/>
                <a:buFont typeface="Roboto"/>
                <a:buChar char="●"/>
              </a:pPr>
              <a:r>
                <a:rPr lang="en" sz="900">
                  <a:solidFill>
                    <a:srgbClr val="0C57D3"/>
                  </a:solidFill>
                  <a:latin typeface="Roboto"/>
                  <a:ea typeface="Roboto"/>
                  <a:cs typeface="Roboto"/>
                  <a:sym typeface="Roboto"/>
                </a:rPr>
                <a:t>The primary key of this table is  transaction_id and account_number.</a:t>
              </a:r>
              <a:endParaRPr sz="900">
                <a:solidFill>
                  <a:srgbClr val="0C57D3"/>
                </a:solidFill>
                <a:latin typeface="Roboto"/>
                <a:ea typeface="Roboto"/>
                <a:cs typeface="Roboto"/>
                <a:sym typeface="Roboto"/>
              </a:endParaRPr>
            </a:p>
          </p:txBody>
        </p:sp>
      </p:grpSp>
      <p:grpSp>
        <p:nvGrpSpPr>
          <p:cNvPr id="112" name="Google Shape;112;p17"/>
          <p:cNvGrpSpPr/>
          <p:nvPr/>
        </p:nvGrpSpPr>
        <p:grpSpPr>
          <a:xfrm>
            <a:off x="953505" y="2904907"/>
            <a:ext cx="7327118" cy="1010295"/>
            <a:chOff x="1593000" y="2322568"/>
            <a:chExt cx="5957975" cy="643500"/>
          </a:xfrm>
        </p:grpSpPr>
        <p:sp>
          <p:nvSpPr>
            <p:cNvPr id="113" name="Google Shape;113;p1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flipH="1">
              <a:off x="2283025" y="2322575"/>
              <a:ext cx="1844400" cy="6426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rot="-5400000">
              <a:off x="3501574" y="1934671"/>
              <a:ext cx="643356" cy="1419149"/>
            </a:xfrm>
            <a:prstGeom prst="flowChartOffpageConnector">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Customers </a:t>
              </a:r>
              <a:r>
                <a:rPr lang="en" sz="1000">
                  <a:solidFill>
                    <a:srgbClr val="FFFFFF"/>
                  </a:solidFill>
                  <a:latin typeface="Roboto"/>
                  <a:ea typeface="Roboto"/>
                  <a:cs typeface="Roboto"/>
                  <a:sym typeface="Roboto"/>
                </a:rPr>
                <a:t>:-</a:t>
              </a:r>
              <a:endParaRPr sz="1000">
                <a:solidFill>
                  <a:srgbClr val="FFFFFF"/>
                </a:solidFill>
                <a:latin typeface="Roboto"/>
                <a:ea typeface="Roboto"/>
                <a:cs typeface="Roboto"/>
                <a:sym typeface="Roboto"/>
              </a:endParaRPr>
            </a:p>
          </p:txBody>
        </p:sp>
        <p:sp>
          <p:nvSpPr>
            <p:cNvPr id="117" name="Google Shape;117;p17"/>
            <p:cNvSpPr/>
            <p:nvPr/>
          </p:nvSpPr>
          <p:spPr>
            <a:xfrm>
              <a:off x="1593000" y="2322568"/>
              <a:ext cx="690000" cy="642300"/>
            </a:xfrm>
            <a:prstGeom prst="rect">
              <a:avLst/>
            </a:prstGeom>
            <a:solidFill>
              <a:srgbClr val="0D5C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1593000" y="2322575"/>
              <a:ext cx="690000" cy="642600"/>
            </a:xfrm>
            <a:prstGeom prst="rect">
              <a:avLst/>
            </a:prstGeom>
            <a:solidFill>
              <a:srgbClr val="0E63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19" name="Google Shape;119;p1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0C57D3"/>
                </a:buClr>
                <a:buSzPts val="900"/>
                <a:buFont typeface="Roboto"/>
                <a:buChar char="●"/>
              </a:pPr>
              <a:r>
                <a:rPr lang="en" sz="900">
                  <a:solidFill>
                    <a:srgbClr val="0C57D3"/>
                  </a:solidFill>
                  <a:latin typeface="Roboto"/>
                  <a:ea typeface="Roboto"/>
                  <a:cs typeface="Roboto"/>
                  <a:sym typeface="Roboto"/>
                </a:rPr>
                <a:t>Gathering all the useful data about customers with custoemer_id as a unique id.</a:t>
              </a:r>
              <a:endParaRPr sz="900">
                <a:solidFill>
                  <a:srgbClr val="0C57D3"/>
                </a:solidFill>
                <a:latin typeface="Roboto"/>
                <a:ea typeface="Roboto"/>
                <a:cs typeface="Roboto"/>
                <a:sym typeface="Roboto"/>
              </a:endParaRPr>
            </a:p>
            <a:p>
              <a:pPr indent="-285750" lvl="0" marL="457200" rtl="0" algn="l">
                <a:lnSpc>
                  <a:spcPct val="115000"/>
                </a:lnSpc>
                <a:spcBef>
                  <a:spcPts val="0"/>
                </a:spcBef>
                <a:spcAft>
                  <a:spcPts val="0"/>
                </a:spcAft>
                <a:buClr>
                  <a:srgbClr val="0C57D3"/>
                </a:buClr>
                <a:buSzPts val="900"/>
                <a:buFont typeface="Roboto"/>
                <a:buChar char="●"/>
              </a:pPr>
              <a:r>
                <a:rPr lang="en" sz="900">
                  <a:solidFill>
                    <a:srgbClr val="0C57D3"/>
                  </a:solidFill>
                  <a:latin typeface="Roboto"/>
                  <a:ea typeface="Roboto"/>
                  <a:cs typeface="Roboto"/>
                  <a:sym typeface="Roboto"/>
                </a:rPr>
                <a:t>Key highlight of this </a:t>
              </a:r>
              <a:r>
                <a:rPr lang="en" sz="900">
                  <a:solidFill>
                    <a:srgbClr val="0C57D3"/>
                  </a:solidFill>
                  <a:latin typeface="Roboto"/>
                  <a:ea typeface="Roboto"/>
                  <a:cs typeface="Roboto"/>
                  <a:sym typeface="Roboto"/>
                </a:rPr>
                <a:t>table</a:t>
              </a:r>
              <a:r>
                <a:rPr lang="en" sz="900">
                  <a:solidFill>
                    <a:srgbClr val="0C57D3"/>
                  </a:solidFill>
                  <a:latin typeface="Roboto"/>
                  <a:ea typeface="Roboto"/>
                  <a:cs typeface="Roboto"/>
                  <a:sym typeface="Roboto"/>
                </a:rPr>
                <a:t> is it contain the date of account created</a:t>
              </a:r>
              <a:endParaRPr sz="900">
                <a:solidFill>
                  <a:srgbClr val="0C57D3"/>
                </a:solidFill>
                <a:latin typeface="Roboto"/>
                <a:ea typeface="Roboto"/>
                <a:cs typeface="Roboto"/>
                <a:sym typeface="Roboto"/>
              </a:endParaRPr>
            </a:p>
          </p:txBody>
        </p:sp>
      </p:grpSp>
      <p:grpSp>
        <p:nvGrpSpPr>
          <p:cNvPr id="120" name="Google Shape;120;p17"/>
          <p:cNvGrpSpPr/>
          <p:nvPr/>
        </p:nvGrpSpPr>
        <p:grpSpPr>
          <a:xfrm>
            <a:off x="953505" y="1894641"/>
            <a:ext cx="7327118" cy="1014979"/>
            <a:chOff x="1593000" y="2322568"/>
            <a:chExt cx="5957975" cy="646484"/>
          </a:xfrm>
        </p:grpSpPr>
        <p:sp>
          <p:nvSpPr>
            <p:cNvPr id="121" name="Google Shape;121;p1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flipH="1">
              <a:off x="2283025" y="2322575"/>
              <a:ext cx="1844400" cy="6426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rot="-5400000">
              <a:off x="3501574" y="1934671"/>
              <a:ext cx="643356" cy="1419149"/>
            </a:xfrm>
            <a:prstGeom prst="flowChartOffpageConnector">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Branches :-	</a:t>
              </a:r>
              <a:endParaRPr sz="1200">
                <a:solidFill>
                  <a:srgbClr val="FFFFFF"/>
                </a:solidFill>
                <a:latin typeface="Roboto"/>
                <a:ea typeface="Roboto"/>
                <a:cs typeface="Roboto"/>
                <a:sym typeface="Roboto"/>
              </a:endParaRPr>
            </a:p>
          </p:txBody>
        </p:sp>
        <p:sp>
          <p:nvSpPr>
            <p:cNvPr id="125" name="Google Shape;125;p17"/>
            <p:cNvSpPr/>
            <p:nvPr/>
          </p:nvSpPr>
          <p:spPr>
            <a:xfrm>
              <a:off x="1593000" y="2322568"/>
              <a:ext cx="690000" cy="642300"/>
            </a:xfrm>
            <a:prstGeom prst="rect">
              <a:avLst/>
            </a:prstGeom>
            <a:solidFill>
              <a:srgbClr val="0D5C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1593000" y="2322575"/>
              <a:ext cx="690000" cy="642600"/>
            </a:xfrm>
            <a:prstGeom prst="rect">
              <a:avLst/>
            </a:prstGeom>
            <a:solidFill>
              <a:srgbClr val="0E63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127" name="Google Shape;127;p17"/>
            <p:cNvSpPr/>
            <p:nvPr/>
          </p:nvSpPr>
          <p:spPr>
            <a:xfrm>
              <a:off x="4428276" y="2326752"/>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0C57D3"/>
                </a:buClr>
                <a:buSzPts val="900"/>
                <a:buFont typeface="Roboto"/>
                <a:buChar char="●"/>
              </a:pPr>
              <a:r>
                <a:rPr lang="en" sz="900">
                  <a:solidFill>
                    <a:srgbClr val="0C57D3"/>
                  </a:solidFill>
                  <a:latin typeface="Roboto"/>
                  <a:ea typeface="Roboto"/>
                  <a:cs typeface="Roboto"/>
                  <a:sym typeface="Roboto"/>
                </a:rPr>
                <a:t>Table consist the each branch information here branch_id is the primary key.</a:t>
              </a:r>
              <a:endParaRPr sz="900">
                <a:solidFill>
                  <a:srgbClr val="0C57D3"/>
                </a:solidFill>
                <a:latin typeface="Roboto"/>
                <a:ea typeface="Roboto"/>
                <a:cs typeface="Roboto"/>
                <a:sym typeface="Roboto"/>
              </a:endParaRPr>
            </a:p>
          </p:txBody>
        </p:sp>
      </p:grpSp>
      <p:grpSp>
        <p:nvGrpSpPr>
          <p:cNvPr id="128" name="Google Shape;128;p17"/>
          <p:cNvGrpSpPr/>
          <p:nvPr/>
        </p:nvGrpSpPr>
        <p:grpSpPr>
          <a:xfrm>
            <a:off x="953568" y="884307"/>
            <a:ext cx="7327118" cy="1010295"/>
            <a:chOff x="1593000" y="2322568"/>
            <a:chExt cx="5957975" cy="643500"/>
          </a:xfrm>
        </p:grpSpPr>
        <p:sp>
          <p:nvSpPr>
            <p:cNvPr id="129" name="Google Shape;129;p1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flipH="1">
              <a:off x="2283025" y="2322575"/>
              <a:ext cx="1844400" cy="6426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rot="-5400000">
              <a:off x="3501574" y="1934671"/>
              <a:ext cx="643356" cy="1419149"/>
            </a:xfrm>
            <a:prstGeom prst="flowChartOffpageConnector">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Accounts Table :-</a:t>
              </a:r>
              <a:endParaRPr sz="1200">
                <a:solidFill>
                  <a:srgbClr val="FFFFFF"/>
                </a:solidFill>
                <a:latin typeface="Roboto"/>
                <a:ea typeface="Roboto"/>
                <a:cs typeface="Roboto"/>
                <a:sym typeface="Roboto"/>
              </a:endParaRPr>
            </a:p>
          </p:txBody>
        </p:sp>
        <p:sp>
          <p:nvSpPr>
            <p:cNvPr id="133" name="Google Shape;133;p17"/>
            <p:cNvSpPr/>
            <p:nvPr/>
          </p:nvSpPr>
          <p:spPr>
            <a:xfrm>
              <a:off x="1593000" y="2322568"/>
              <a:ext cx="690000" cy="642300"/>
            </a:xfrm>
            <a:prstGeom prst="rect">
              <a:avLst/>
            </a:prstGeom>
            <a:solidFill>
              <a:srgbClr val="0D5C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1593000" y="2322575"/>
              <a:ext cx="690000" cy="642600"/>
            </a:xfrm>
            <a:prstGeom prst="rect">
              <a:avLst/>
            </a:prstGeom>
            <a:solidFill>
              <a:srgbClr val="0E63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35" name="Google Shape;135;p1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0C57D3"/>
                </a:buClr>
                <a:buSzPts val="900"/>
                <a:buFont typeface="Roboto"/>
                <a:buChar char="●"/>
              </a:pPr>
              <a:r>
                <a:rPr lang="en" sz="900">
                  <a:solidFill>
                    <a:srgbClr val="0C57D3"/>
                  </a:solidFill>
                  <a:latin typeface="Roboto"/>
                  <a:ea typeface="Roboto"/>
                  <a:cs typeface="Roboto"/>
                  <a:sym typeface="Roboto"/>
                </a:rPr>
                <a:t>Table Consisting Information related to bank accounts of customers with the primary key as cusomer_id.</a:t>
              </a:r>
              <a:endParaRPr sz="900">
                <a:solidFill>
                  <a:srgbClr val="0C57D3"/>
                </a:solidFill>
                <a:latin typeface="Roboto"/>
                <a:ea typeface="Roboto"/>
                <a:cs typeface="Roboto"/>
                <a:sym typeface="Roboto"/>
              </a:endParaRPr>
            </a:p>
            <a:p>
              <a:pPr indent="-285750" lvl="0" marL="457200" rtl="0" algn="l">
                <a:lnSpc>
                  <a:spcPct val="115000"/>
                </a:lnSpc>
                <a:spcBef>
                  <a:spcPts val="0"/>
                </a:spcBef>
                <a:spcAft>
                  <a:spcPts val="0"/>
                </a:spcAft>
                <a:buClr>
                  <a:srgbClr val="0C57D3"/>
                </a:buClr>
                <a:buSzPts val="900"/>
                <a:buFont typeface="Roboto"/>
                <a:buChar char="●"/>
              </a:pPr>
              <a:r>
                <a:rPr lang="en" sz="900">
                  <a:solidFill>
                    <a:srgbClr val="0C57D3"/>
                  </a:solidFill>
                  <a:latin typeface="Roboto"/>
                  <a:ea typeface="Roboto"/>
                  <a:cs typeface="Roboto"/>
                  <a:sym typeface="Roboto"/>
                </a:rPr>
                <a:t>This table consist the remaining balance of each customer.</a:t>
              </a:r>
              <a:endParaRPr sz="900">
                <a:solidFill>
                  <a:srgbClr val="0C57D3"/>
                </a:solidFill>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8"/>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 Drive Through Each Query </a:t>
            </a:r>
            <a:endParaRPr/>
          </a:p>
        </p:txBody>
      </p:sp>
      <p:pic>
        <p:nvPicPr>
          <p:cNvPr id="141" name="Google Shape;141;p18"/>
          <p:cNvPicPr preferRelativeResize="0"/>
          <p:nvPr/>
        </p:nvPicPr>
        <p:blipFill>
          <a:blip r:embed="rId3">
            <a:alphaModFix/>
          </a:blip>
          <a:stretch>
            <a:fillRect/>
          </a:stretch>
        </p:blipFill>
        <p:spPr>
          <a:xfrm>
            <a:off x="3534750" y="2682175"/>
            <a:ext cx="1933640" cy="2085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txBox="1"/>
          <p:nvPr>
            <p:ph type="title"/>
          </p:nvPr>
        </p:nvSpPr>
        <p:spPr>
          <a:xfrm>
            <a:off x="977025" y="791500"/>
            <a:ext cx="1432800" cy="51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Q.1</a:t>
            </a:r>
            <a:endParaRPr/>
          </a:p>
        </p:txBody>
      </p:sp>
      <p:sp>
        <p:nvSpPr>
          <p:cNvPr id="147" name="Google Shape;147;p19"/>
          <p:cNvSpPr txBox="1"/>
          <p:nvPr>
            <p:ph idx="1" type="body"/>
          </p:nvPr>
        </p:nvSpPr>
        <p:spPr>
          <a:xfrm>
            <a:off x="226075" y="1465800"/>
            <a:ext cx="2808000" cy="320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t>Write a query to list all customers who haven't made any transactions in the last year. How can we make them active again?</a:t>
            </a:r>
            <a:endParaRPr sz="1300"/>
          </a:p>
        </p:txBody>
      </p:sp>
      <p:sp>
        <p:nvSpPr>
          <p:cNvPr id="148" name="Google Shape;148;p19"/>
          <p:cNvSpPr txBox="1"/>
          <p:nvPr/>
        </p:nvSpPr>
        <p:spPr>
          <a:xfrm>
            <a:off x="3384375" y="98650"/>
            <a:ext cx="5601600" cy="2102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2"/>
                </a:solidFill>
                <a:latin typeface="Roboto"/>
                <a:ea typeface="Roboto"/>
                <a:cs typeface="Roboto"/>
                <a:sym typeface="Roboto"/>
              </a:rPr>
              <a:t>SELECT C.customer_id,c.first_name,c.last_name </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from customers c join accounts a on c.customer_id=a.customer_id left join transactions t on a.account_number=t.account_number </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where t.transaction_id is null </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or </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t.transaction_date&lt;date_sub(curdate(),interval 1 year);</a:t>
            </a:r>
            <a:endParaRPr b="1" sz="17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id="149" name="Google Shape;149;p19"/>
          <p:cNvPicPr preferRelativeResize="0"/>
          <p:nvPr/>
        </p:nvPicPr>
        <p:blipFill>
          <a:blip r:embed="rId3">
            <a:alphaModFix/>
          </a:blip>
          <a:stretch>
            <a:fillRect/>
          </a:stretch>
        </p:blipFill>
        <p:spPr>
          <a:xfrm>
            <a:off x="3496800" y="3069650"/>
            <a:ext cx="5376750" cy="1926150"/>
          </a:xfrm>
          <a:prstGeom prst="rect">
            <a:avLst/>
          </a:prstGeom>
          <a:noFill/>
          <a:ln cap="flat" cmpd="sng" w="19050">
            <a:solidFill>
              <a:schemeClr val="dk2"/>
            </a:solidFill>
            <a:prstDash val="solid"/>
            <a:round/>
            <a:headEnd len="sm" w="sm" type="none"/>
            <a:tailEnd len="sm" w="sm" type="none"/>
          </a:ln>
        </p:spPr>
      </p:pic>
      <p:sp>
        <p:nvSpPr>
          <p:cNvPr id="150" name="Google Shape;150;p19"/>
          <p:cNvSpPr txBox="1"/>
          <p:nvPr/>
        </p:nvSpPr>
        <p:spPr>
          <a:xfrm>
            <a:off x="3496875" y="2248800"/>
            <a:ext cx="53766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63951"/>
                </a:solidFill>
                <a:latin typeface="Roboto"/>
                <a:ea typeface="Roboto"/>
                <a:cs typeface="Roboto"/>
                <a:sym typeface="Roboto"/>
              </a:rPr>
              <a:t>984 Customers havent made transaction in last year from now.</a:t>
            </a:r>
            <a:endParaRPr b="1" sz="1600">
              <a:solidFill>
                <a:srgbClr val="063951"/>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977025" y="791500"/>
            <a:ext cx="1432800" cy="51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Q.2</a:t>
            </a:r>
            <a:endParaRPr/>
          </a:p>
        </p:txBody>
      </p:sp>
      <p:sp>
        <p:nvSpPr>
          <p:cNvPr id="156" name="Google Shape;156;p20"/>
          <p:cNvSpPr txBox="1"/>
          <p:nvPr>
            <p:ph idx="1" type="body"/>
          </p:nvPr>
        </p:nvSpPr>
        <p:spPr>
          <a:xfrm>
            <a:off x="226075" y="1465800"/>
            <a:ext cx="2808000" cy="138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t> Summarize the total transaction amount per account per month.</a:t>
            </a:r>
            <a:endParaRPr sz="1300"/>
          </a:p>
        </p:txBody>
      </p:sp>
      <p:sp>
        <p:nvSpPr>
          <p:cNvPr id="157" name="Google Shape;157;p20"/>
          <p:cNvSpPr txBox="1"/>
          <p:nvPr/>
        </p:nvSpPr>
        <p:spPr>
          <a:xfrm>
            <a:off x="3384375" y="98650"/>
            <a:ext cx="5601600" cy="2150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Roboto"/>
                <a:ea typeface="Roboto"/>
                <a:cs typeface="Roboto"/>
                <a:sym typeface="Roboto"/>
              </a:rPr>
              <a:t>SELECT account_number,year(transaction_date) as year ,month(transaction_date) as month,sum(amount) as total_amount</a:t>
            </a:r>
            <a:endParaRPr b="1" sz="1600">
              <a:solidFill>
                <a:schemeClr val="lt2"/>
              </a:solidFill>
              <a:latin typeface="Roboto"/>
              <a:ea typeface="Roboto"/>
              <a:cs typeface="Roboto"/>
              <a:sym typeface="Roboto"/>
            </a:endParaRPr>
          </a:p>
          <a:p>
            <a:pPr indent="0" lvl="0" marL="0" rtl="0" algn="l">
              <a:spcBef>
                <a:spcPts val="0"/>
              </a:spcBef>
              <a:spcAft>
                <a:spcPts val="0"/>
              </a:spcAft>
              <a:buNone/>
            </a:pPr>
            <a:r>
              <a:rPr b="1" lang="en" sz="1600">
                <a:solidFill>
                  <a:schemeClr val="lt2"/>
                </a:solidFill>
                <a:latin typeface="Roboto"/>
                <a:ea typeface="Roboto"/>
                <a:cs typeface="Roboto"/>
                <a:sym typeface="Roboto"/>
              </a:rPr>
              <a:t>from  transactions t </a:t>
            </a:r>
            <a:endParaRPr b="1" sz="1600">
              <a:solidFill>
                <a:schemeClr val="lt2"/>
              </a:solidFill>
              <a:latin typeface="Roboto"/>
              <a:ea typeface="Roboto"/>
              <a:cs typeface="Roboto"/>
              <a:sym typeface="Roboto"/>
            </a:endParaRPr>
          </a:p>
          <a:p>
            <a:pPr indent="0" lvl="0" marL="0" rtl="0" algn="l">
              <a:spcBef>
                <a:spcPts val="0"/>
              </a:spcBef>
              <a:spcAft>
                <a:spcPts val="0"/>
              </a:spcAft>
              <a:buNone/>
            </a:pPr>
            <a:r>
              <a:rPr b="1" lang="en" sz="1600">
                <a:solidFill>
                  <a:schemeClr val="lt2"/>
                </a:solidFill>
                <a:latin typeface="Roboto"/>
                <a:ea typeface="Roboto"/>
                <a:cs typeface="Roboto"/>
                <a:sym typeface="Roboto"/>
              </a:rPr>
              <a:t>group by account_number,year(transaction_date),month(transaction_date)</a:t>
            </a:r>
            <a:endParaRPr b="1" sz="1600">
              <a:solidFill>
                <a:schemeClr val="lt2"/>
              </a:solidFill>
              <a:latin typeface="Roboto"/>
              <a:ea typeface="Roboto"/>
              <a:cs typeface="Roboto"/>
              <a:sym typeface="Roboto"/>
            </a:endParaRPr>
          </a:p>
          <a:p>
            <a:pPr indent="0" lvl="0" marL="0" rtl="0" algn="l">
              <a:spcBef>
                <a:spcPts val="0"/>
              </a:spcBef>
              <a:spcAft>
                <a:spcPts val="0"/>
              </a:spcAft>
              <a:buNone/>
            </a:pPr>
            <a:r>
              <a:rPr b="1" lang="en" sz="1600">
                <a:solidFill>
                  <a:schemeClr val="lt2"/>
                </a:solidFill>
                <a:latin typeface="Roboto"/>
                <a:ea typeface="Roboto"/>
                <a:cs typeface="Roboto"/>
                <a:sym typeface="Roboto"/>
              </a:rPr>
              <a:t>order by account_number,year,month;</a:t>
            </a:r>
            <a:endParaRPr b="1" sz="1600">
              <a:solidFill>
                <a:schemeClr val="lt2"/>
              </a:solidFill>
              <a:latin typeface="Roboto"/>
              <a:ea typeface="Roboto"/>
              <a:cs typeface="Roboto"/>
              <a:sym typeface="Roboto"/>
            </a:endParaRPr>
          </a:p>
          <a:p>
            <a:pPr indent="0" lvl="0" marL="0" rtl="0" algn="l">
              <a:spcBef>
                <a:spcPts val="0"/>
              </a:spcBef>
              <a:spcAft>
                <a:spcPts val="0"/>
              </a:spcAft>
              <a:buNone/>
            </a:pPr>
            <a:r>
              <a:t/>
            </a:r>
            <a:endParaRPr b="1" sz="1600">
              <a:solidFill>
                <a:schemeClr val="lt2"/>
              </a:solidFill>
              <a:latin typeface="Roboto"/>
              <a:ea typeface="Roboto"/>
              <a:cs typeface="Roboto"/>
              <a:sym typeface="Roboto"/>
            </a:endParaRPr>
          </a:p>
        </p:txBody>
      </p:sp>
      <p:pic>
        <p:nvPicPr>
          <p:cNvPr id="158" name="Google Shape;158;p20"/>
          <p:cNvPicPr preferRelativeResize="0"/>
          <p:nvPr/>
        </p:nvPicPr>
        <p:blipFill>
          <a:blip r:embed="rId3">
            <a:alphaModFix/>
          </a:blip>
          <a:stretch>
            <a:fillRect/>
          </a:stretch>
        </p:blipFill>
        <p:spPr>
          <a:xfrm>
            <a:off x="3384375" y="2423400"/>
            <a:ext cx="5601600" cy="25251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977025" y="791500"/>
            <a:ext cx="1432800" cy="51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Q.3</a:t>
            </a:r>
            <a:endParaRPr/>
          </a:p>
        </p:txBody>
      </p:sp>
      <p:sp>
        <p:nvSpPr>
          <p:cNvPr id="164" name="Google Shape;164;p21"/>
          <p:cNvSpPr txBox="1"/>
          <p:nvPr>
            <p:ph idx="1" type="body"/>
          </p:nvPr>
        </p:nvSpPr>
        <p:spPr>
          <a:xfrm>
            <a:off x="226075" y="1465800"/>
            <a:ext cx="2808000" cy="237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t>Rank branches based on the total amount of deposits made in the last quarter.</a:t>
            </a:r>
            <a:endParaRPr sz="1300"/>
          </a:p>
        </p:txBody>
      </p:sp>
      <p:sp>
        <p:nvSpPr>
          <p:cNvPr id="165" name="Google Shape;165;p21"/>
          <p:cNvSpPr txBox="1"/>
          <p:nvPr/>
        </p:nvSpPr>
        <p:spPr>
          <a:xfrm>
            <a:off x="3384375" y="98650"/>
            <a:ext cx="5601600" cy="2379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2"/>
                </a:solidFill>
                <a:latin typeface="Roboto"/>
                <a:ea typeface="Roboto"/>
                <a:cs typeface="Roboto"/>
                <a:sym typeface="Roboto"/>
              </a:rPr>
              <a:t>SELECT a.branch_id,sum(t.amount) , dense_rank() over(order by sum(t.amount) desc) as branch_rank</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from accounts a inner join transactions t using(account_number)</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where t.transaction_type="Deposit" and </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t.transaction_date&gt;=date_sub(current_date(),interval 3 month) group by a.branch_id</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order by branch_rank;</a:t>
            </a:r>
            <a:endParaRPr b="1" sz="1700">
              <a:solidFill>
                <a:schemeClr val="lt2"/>
              </a:solidFill>
              <a:latin typeface="Roboto"/>
              <a:ea typeface="Roboto"/>
              <a:cs typeface="Roboto"/>
              <a:sym typeface="Roboto"/>
            </a:endParaRPr>
          </a:p>
          <a:p>
            <a:pPr indent="0" lvl="0" marL="0" rtl="0" algn="l">
              <a:spcBef>
                <a:spcPts val="0"/>
              </a:spcBef>
              <a:spcAft>
                <a:spcPts val="0"/>
              </a:spcAft>
              <a:buNone/>
            </a:pPr>
            <a:r>
              <a:t/>
            </a:r>
            <a:endParaRPr b="1" sz="1700">
              <a:solidFill>
                <a:schemeClr val="lt2"/>
              </a:solidFill>
              <a:latin typeface="Roboto"/>
              <a:ea typeface="Roboto"/>
              <a:cs typeface="Roboto"/>
              <a:sym typeface="Roboto"/>
            </a:endParaRPr>
          </a:p>
        </p:txBody>
      </p:sp>
      <p:pic>
        <p:nvPicPr>
          <p:cNvPr id="166" name="Google Shape;166;p21"/>
          <p:cNvPicPr preferRelativeResize="0"/>
          <p:nvPr/>
        </p:nvPicPr>
        <p:blipFill>
          <a:blip r:embed="rId3">
            <a:alphaModFix/>
          </a:blip>
          <a:stretch>
            <a:fillRect/>
          </a:stretch>
        </p:blipFill>
        <p:spPr>
          <a:xfrm>
            <a:off x="3384375" y="2571750"/>
            <a:ext cx="5601600" cy="22882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977025" y="791500"/>
            <a:ext cx="1432800" cy="51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Q.4</a:t>
            </a:r>
            <a:endParaRPr/>
          </a:p>
        </p:txBody>
      </p:sp>
      <p:sp>
        <p:nvSpPr>
          <p:cNvPr id="172" name="Google Shape;172;p22"/>
          <p:cNvSpPr txBox="1"/>
          <p:nvPr>
            <p:ph idx="1" type="body"/>
          </p:nvPr>
        </p:nvSpPr>
        <p:spPr>
          <a:xfrm>
            <a:off x="226075" y="1465800"/>
            <a:ext cx="2808000" cy="237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300"/>
              <a:t>Find the name of the customer who has deposited the highest amount.</a:t>
            </a:r>
            <a:endParaRPr b="1" sz="1300"/>
          </a:p>
        </p:txBody>
      </p:sp>
      <p:sp>
        <p:nvSpPr>
          <p:cNvPr id="173" name="Google Shape;173;p22"/>
          <p:cNvSpPr txBox="1"/>
          <p:nvPr/>
        </p:nvSpPr>
        <p:spPr>
          <a:xfrm>
            <a:off x="3384375" y="98650"/>
            <a:ext cx="5601600" cy="2379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2"/>
                </a:solidFill>
                <a:latin typeface="Roboto"/>
                <a:ea typeface="Roboto"/>
                <a:cs typeface="Roboto"/>
                <a:sym typeface="Roboto"/>
              </a:rPr>
              <a:t>SELECT concat(c.first_name," ",c.last_name) as full_name, t.amount </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from customers c inner join accounts a on c.customer_id=a.customer_id inner join transactions t on t.account_number=a.account_number</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where t.transaction_type="Deposit"</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order by t.amount desc</a:t>
            </a:r>
            <a:endParaRPr b="1" sz="1700">
              <a:solidFill>
                <a:schemeClr val="lt2"/>
              </a:solidFill>
              <a:latin typeface="Roboto"/>
              <a:ea typeface="Roboto"/>
              <a:cs typeface="Roboto"/>
              <a:sym typeface="Roboto"/>
            </a:endParaRPr>
          </a:p>
          <a:p>
            <a:pPr indent="0" lvl="0" marL="0" rtl="0" algn="l">
              <a:spcBef>
                <a:spcPts val="0"/>
              </a:spcBef>
              <a:spcAft>
                <a:spcPts val="0"/>
              </a:spcAft>
              <a:buNone/>
            </a:pPr>
            <a:r>
              <a:rPr b="1" lang="en" sz="1700">
                <a:solidFill>
                  <a:schemeClr val="lt2"/>
                </a:solidFill>
                <a:latin typeface="Roboto"/>
                <a:ea typeface="Roboto"/>
                <a:cs typeface="Roboto"/>
                <a:sym typeface="Roboto"/>
              </a:rPr>
              <a:t>limit 1;</a:t>
            </a:r>
            <a:endParaRPr b="1" sz="1700">
              <a:solidFill>
                <a:schemeClr val="lt2"/>
              </a:solidFill>
              <a:latin typeface="Roboto"/>
              <a:ea typeface="Roboto"/>
              <a:cs typeface="Roboto"/>
              <a:sym typeface="Roboto"/>
            </a:endParaRPr>
          </a:p>
          <a:p>
            <a:pPr indent="0" lvl="0" marL="0" rtl="0" algn="l">
              <a:spcBef>
                <a:spcPts val="0"/>
              </a:spcBef>
              <a:spcAft>
                <a:spcPts val="0"/>
              </a:spcAft>
              <a:buNone/>
            </a:pPr>
            <a:r>
              <a:t/>
            </a:r>
            <a:endParaRPr b="1" sz="1700">
              <a:solidFill>
                <a:schemeClr val="lt2"/>
              </a:solidFill>
              <a:latin typeface="Roboto"/>
              <a:ea typeface="Roboto"/>
              <a:cs typeface="Roboto"/>
              <a:sym typeface="Roboto"/>
            </a:endParaRPr>
          </a:p>
        </p:txBody>
      </p:sp>
      <p:pic>
        <p:nvPicPr>
          <p:cNvPr id="174" name="Google Shape;174;p22"/>
          <p:cNvPicPr preferRelativeResize="0"/>
          <p:nvPr/>
        </p:nvPicPr>
        <p:blipFill>
          <a:blip r:embed="rId3">
            <a:alphaModFix/>
          </a:blip>
          <a:stretch>
            <a:fillRect/>
          </a:stretch>
        </p:blipFill>
        <p:spPr>
          <a:xfrm>
            <a:off x="3460763" y="2994100"/>
            <a:ext cx="5448825" cy="14377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